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64" r:id="rId3"/>
    <p:sldId id="348" r:id="rId4"/>
    <p:sldId id="282" r:id="rId5"/>
    <p:sldId id="351" r:id="rId6"/>
    <p:sldId id="354" r:id="rId7"/>
    <p:sldId id="363" r:id="rId8"/>
    <p:sldId id="362" r:id="rId9"/>
    <p:sldId id="358" r:id="rId10"/>
    <p:sldId id="340" r:id="rId11"/>
    <p:sldId id="360" r:id="rId12"/>
    <p:sldId id="329" r:id="rId13"/>
    <p:sldId id="34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3"/>
    <p:restoredTop sz="75926"/>
  </p:normalViewPr>
  <p:slideViewPr>
    <p:cSldViewPr snapToGrid="0">
      <p:cViewPr varScale="1">
        <p:scale>
          <a:sx n="72" d="100"/>
          <a:sy n="72" d="100"/>
        </p:scale>
        <p:origin x="1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59912-1DA1-8A4E-ABE9-3E20B51FC441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AE205-FBAB-504B-AC73-0D4ABAEDA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0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4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1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40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1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5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800" dirty="0">
              <a:effectLst/>
              <a:latin typeface="LinLibertine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7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2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09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51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52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AE205-FBAB-504B-AC73-0D4ABAEDA2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8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0488-6417-530F-8BD1-9327A9610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CA32E-2EBE-D6A1-2FB7-094EA752C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782C4-9067-0F79-D181-3A52E06FC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6BE54-A656-FEDF-439B-9D369E38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2D2F3-D0D7-228C-AE71-A005A2E0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5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D1DA-2B72-7724-AE26-963E8535F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50CA2-25E7-5CC1-9945-36DAF02EE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9B38F-D1EC-D818-C4D5-E271C67C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AA266-EA68-5AAA-F676-C963FDE0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8FDFF-ECCE-1CDE-7CE4-01315F87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49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74FADA-D795-F9FB-CD91-8C7C3AD1A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A3AD1-33C6-7029-14CD-548C86CA5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CA895-DFEF-200B-5541-34FAE004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85365-C8F2-F648-132F-8CC7D12C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C1A76-EFEA-979F-521B-2CEBAD5F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00288-91C1-D1CF-608F-1E5D3877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AC5B3-CBB3-C4C4-8364-C161C9642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3E2E3-9620-3FD4-9B55-888AAD09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1BB4-0045-D48F-EB51-492A247E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E8E68-FD92-B20B-AF8A-CB3211E7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22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2AA3-4003-C035-B9DD-049AB4A6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7DC6D-188B-7D12-49D3-B7CDD1C2B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9D943-7DA5-81FA-0166-87E538A7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F81DA-070F-B3DF-15ED-654D2943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CE635-DE3C-7A4F-270D-FD5F00C7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047CA-899A-23CB-3666-037EE723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A4F24-9565-1C84-96F3-44D2DBE861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A2495-DEB6-02C2-C9F0-258CE7424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9F195-5A3F-B05C-1870-59DA853E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57C02-CE21-FC05-A0AA-115BD68E4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C268B-6CBD-05C5-1AE2-91F6E711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05C0-B748-E8A4-A1C8-AE2C48B5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32DBA-567C-AA04-09A2-AFE86A7DC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B6DF-E354-083A-9F17-8AF9A9A43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8FAF8-F841-5F26-9A99-D496CE4E6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1F32DA-47B4-CA68-E39E-40E4029B0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504AA-0474-6717-639B-A8A65781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D5D99-2281-4BA1-52DA-22E00E70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534975-440F-FB2E-98B3-603FD31A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6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F641-3765-D442-AB7B-0BB0062AD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2C1A4-AC5E-26AA-FBAC-2742A2F7B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F5903-EF94-D807-EF66-1068F054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29AF2-B3F2-90A1-B721-4FCE17ED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7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4C676-3FA8-C811-01C5-9FBBA5AD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B8A32-FDAF-83D0-83B7-87D1DD61B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BEC7-EB90-D023-8A6C-58175EC8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D081-3E81-A704-3C86-AC7026327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26C8-32A0-EA36-345A-DC8630296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73802-72AA-10C4-28F0-1EC360C8E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82CC8-B765-B6D7-6E92-AE45EB29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D33A-86C0-9F64-CAB8-7B19972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B809D-FA93-CCF4-820C-4B635A039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8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66A1-0EB9-DB36-BEAF-382471F7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F20CE6-8978-85B9-C24C-89C62E725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FABC2-1AA5-B252-16A5-ACFCF209E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A3F72-4ACD-12A7-3466-C1E6A8927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7B522-4BDF-7681-B412-D33E0842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05513E-DF16-FC2B-4F9D-D084091C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1A58D7-5F20-5046-E955-52BF8ECE9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CBC42-4716-67C0-C050-0EAC41592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ADB1-B3B7-76F1-1E7F-548E505EFB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1B7F7-3CAE-6F4F-8FBE-32B20D842362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1FD4E-7C05-DB15-5156-BB745DDA8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76BA1-07E0-F7FF-3F8D-D76806B48B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1B41-E12B-B043-A60E-F2C5FF3F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20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emf"/><Relationship Id="rId3" Type="http://schemas.openxmlformats.org/officeDocument/2006/relationships/image" Target="../media/image16.png"/><Relationship Id="rId7" Type="http://schemas.openxmlformats.org/officeDocument/2006/relationships/image" Target="../media/image22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emf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3" Type="http://schemas.openxmlformats.org/officeDocument/2006/relationships/image" Target="../media/image16.png"/><Relationship Id="rId21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34.png"/><Relationship Id="rId19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4DC1E4-67AC-B9BB-4050-D449CB01294A}"/>
              </a:ext>
            </a:extLst>
          </p:cNvPr>
          <p:cNvSpPr txBox="1">
            <a:spLocks/>
          </p:cNvSpPr>
          <p:nvPr/>
        </p:nvSpPr>
        <p:spPr>
          <a:xfrm>
            <a:off x="119920" y="4288771"/>
            <a:ext cx="3279303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Yun-Chun Chen</a:t>
            </a:r>
            <a:r>
              <a:rPr lang="en-US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1,2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5" name="Picture 4" descr="A person taking a selfie with a city in the background&#10;&#10;Description automatically generated">
            <a:extLst>
              <a:ext uri="{FF2B5EF4-FFF2-40B4-BE49-F238E27FC236}">
                <a16:creationId xmlns:a16="http://schemas.microsoft.com/office/drawing/2014/main" id="{2B9E1D57-4F70-DCB4-16E8-25E2A5C6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501" b="12933"/>
          <a:stretch/>
        </p:blipFill>
        <p:spPr>
          <a:xfrm>
            <a:off x="601558" y="2097864"/>
            <a:ext cx="2113549" cy="2177758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267B884-0D21-7B72-4436-AE22462B6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822" y="2097862"/>
            <a:ext cx="2177760" cy="2177760"/>
          </a:xfrm>
          <a:prstGeom prst="rect">
            <a:avLst/>
          </a:prstGeom>
        </p:spPr>
      </p:pic>
      <p:pic>
        <p:nvPicPr>
          <p:cNvPr id="7" name="Picture 6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D9F6B394-56E5-4BD5-5A3E-0B396053E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909" y="2097862"/>
            <a:ext cx="2177760" cy="2177760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7C9F89B-FF17-73EF-C2C7-6570FB2EB7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28" b="13447"/>
          <a:stretch/>
        </p:blipFill>
        <p:spPr>
          <a:xfrm>
            <a:off x="3610878" y="2097864"/>
            <a:ext cx="2012917" cy="21777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A382AC-A142-6D8D-D991-CE3E412D1C31}"/>
              </a:ext>
            </a:extLst>
          </p:cNvPr>
          <p:cNvSpPr txBox="1">
            <a:spLocks/>
          </p:cNvSpPr>
          <p:nvPr/>
        </p:nvSpPr>
        <p:spPr>
          <a:xfrm>
            <a:off x="8948553" y="4275622"/>
            <a:ext cx="32027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Alec Jacobson</a:t>
            </a:r>
            <a:r>
              <a:rPr lang="en-US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1,2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0D63FD-E2D6-C379-FC19-049B859052EA}"/>
              </a:ext>
            </a:extLst>
          </p:cNvPr>
          <p:cNvSpPr txBox="1">
            <a:spLocks/>
          </p:cNvSpPr>
          <p:nvPr/>
        </p:nvSpPr>
        <p:spPr>
          <a:xfrm>
            <a:off x="5973487" y="4288771"/>
            <a:ext cx="3279303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Noam Aigerman</a:t>
            </a:r>
            <a:r>
              <a:rPr lang="en-US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25C265-0014-88A2-7D72-C98862DF54C3}"/>
              </a:ext>
            </a:extLst>
          </p:cNvPr>
          <p:cNvSpPr txBox="1">
            <a:spLocks/>
          </p:cNvSpPr>
          <p:nvPr/>
        </p:nvSpPr>
        <p:spPr>
          <a:xfrm>
            <a:off x="3052782" y="4288771"/>
            <a:ext cx="3202749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Vladimir G. Kim</a:t>
            </a:r>
            <a:r>
              <a:rPr lang="en-US" sz="2400" baseline="30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0" y="230221"/>
            <a:ext cx="12192000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Neural Progressive Meshes</a:t>
            </a:r>
            <a:endParaRPr lang="en-TW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05B615-B01B-DA75-0064-9EC3A3640C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187" y="5209136"/>
            <a:ext cx="2820557" cy="1566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C9F17B-E9B1-5542-80B8-4BEFBD232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62" y="5561685"/>
            <a:ext cx="3279303" cy="85056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135F33E-0D14-C940-AA2F-0461642E6A74}"/>
              </a:ext>
            </a:extLst>
          </p:cNvPr>
          <p:cNvSpPr txBox="1">
            <a:spLocks/>
          </p:cNvSpPr>
          <p:nvPr/>
        </p:nvSpPr>
        <p:spPr>
          <a:xfrm>
            <a:off x="1978435" y="5189894"/>
            <a:ext cx="873330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1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7B7414D-910B-C05A-136E-BB33DDEF9F8B}"/>
              </a:ext>
            </a:extLst>
          </p:cNvPr>
          <p:cNvSpPr txBox="1">
            <a:spLocks/>
          </p:cNvSpPr>
          <p:nvPr/>
        </p:nvSpPr>
        <p:spPr>
          <a:xfrm>
            <a:off x="6339593" y="5173095"/>
            <a:ext cx="873330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2</a:t>
            </a:r>
            <a:endParaRPr lang="en-TW" sz="24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8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DF9B-5F3A-82F8-6C81-98319134D451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Progressive Features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FC08B-2B95-A15E-8AAE-D6B4EB16E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8" r="49723" b="49972"/>
          <a:stretch/>
        </p:blipFill>
        <p:spPr>
          <a:xfrm>
            <a:off x="5199529" y="98983"/>
            <a:ext cx="2187389" cy="3330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4B7E4-DCEB-F448-B91C-22BA8A2FF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463" b="50050"/>
          <a:stretch/>
        </p:blipFill>
        <p:spPr>
          <a:xfrm>
            <a:off x="852176" y="965869"/>
            <a:ext cx="3666035" cy="5793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1B3D5-9C74-CD6D-2B2D-C8004D4E8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7" r="24214" b="49972"/>
          <a:stretch/>
        </p:blipFill>
        <p:spPr>
          <a:xfrm>
            <a:off x="7530350" y="98983"/>
            <a:ext cx="2187390" cy="333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B24DFA-79F9-C057-3808-054726371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91" b="49972"/>
          <a:stretch/>
        </p:blipFill>
        <p:spPr>
          <a:xfrm>
            <a:off x="9750069" y="98983"/>
            <a:ext cx="2187390" cy="333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D75420-23C8-A0CF-945A-21428F6EC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8" t="49972" r="49723"/>
          <a:stretch/>
        </p:blipFill>
        <p:spPr>
          <a:xfrm>
            <a:off x="5199529" y="3425365"/>
            <a:ext cx="2187389" cy="3330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059687-7C97-10BB-29E0-C43358037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7" t="49972" r="24214"/>
          <a:stretch/>
        </p:blipFill>
        <p:spPr>
          <a:xfrm>
            <a:off x="7530350" y="3425365"/>
            <a:ext cx="2187390" cy="3330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3ACF1E-FA5D-4A27-0EB3-3FBDAC935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91" t="49972"/>
          <a:stretch/>
        </p:blipFill>
        <p:spPr>
          <a:xfrm>
            <a:off x="9750069" y="3425363"/>
            <a:ext cx="2187390" cy="333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6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64051D-B0E1-66FB-FDB6-EB7A88D7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874" y="1398117"/>
            <a:ext cx="6273836" cy="4747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41DF9B-5F3A-82F8-6C81-98319134D451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Progressive Features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DDAFBB-EC14-BC77-BA32-5D8956D5E387}"/>
              </a:ext>
            </a:extLst>
          </p:cNvPr>
          <p:cNvSpPr txBox="1"/>
          <p:nvPr/>
        </p:nvSpPr>
        <p:spPr>
          <a:xfrm>
            <a:off x="3005542" y="6050312"/>
            <a:ext cx="330540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8DF25D-50FC-6430-1501-A575F33CE396}"/>
              </a:ext>
            </a:extLst>
          </p:cNvPr>
          <p:cNvSpPr txBox="1"/>
          <p:nvPr/>
        </p:nvSpPr>
        <p:spPr>
          <a:xfrm>
            <a:off x="4256313" y="6050312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5CC055-2C1D-8911-F616-B5681EABDDDB}"/>
              </a:ext>
            </a:extLst>
          </p:cNvPr>
          <p:cNvSpPr txBox="1"/>
          <p:nvPr/>
        </p:nvSpPr>
        <p:spPr>
          <a:xfrm>
            <a:off x="5616504" y="6043673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55E783-1EA1-300D-BDD2-B10F4A3A0912}"/>
              </a:ext>
            </a:extLst>
          </p:cNvPr>
          <p:cNvSpPr txBox="1"/>
          <p:nvPr/>
        </p:nvSpPr>
        <p:spPr>
          <a:xfrm>
            <a:off x="6957676" y="6043673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A7C4BD-D15A-282C-8079-5FB367385496}"/>
              </a:ext>
            </a:extLst>
          </p:cNvPr>
          <p:cNvSpPr txBox="1"/>
          <p:nvPr/>
        </p:nvSpPr>
        <p:spPr>
          <a:xfrm>
            <a:off x="8295596" y="6048415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7770E1-7DF1-9C5F-10AD-77ECBA243999}"/>
              </a:ext>
            </a:extLst>
          </p:cNvPr>
          <p:cNvSpPr txBox="1"/>
          <p:nvPr/>
        </p:nvSpPr>
        <p:spPr>
          <a:xfrm>
            <a:off x="5075064" y="6371816"/>
            <a:ext cx="2263377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Compression ratio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926C0F-8DF6-0516-BEE9-3310371DF359}"/>
              </a:ext>
            </a:extLst>
          </p:cNvPr>
          <p:cNvSpPr txBox="1"/>
          <p:nvPr/>
        </p:nvSpPr>
        <p:spPr>
          <a:xfrm>
            <a:off x="2660771" y="5182283"/>
            <a:ext cx="330540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F5B1BD-BF77-85C7-C02A-BA6462B04AC5}"/>
              </a:ext>
            </a:extLst>
          </p:cNvPr>
          <p:cNvSpPr txBox="1"/>
          <p:nvPr/>
        </p:nvSpPr>
        <p:spPr>
          <a:xfrm>
            <a:off x="2559694" y="4359465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1DA9BA-8B1B-369E-D43E-4350FA3A9971}"/>
              </a:ext>
            </a:extLst>
          </p:cNvPr>
          <p:cNvSpPr txBox="1"/>
          <p:nvPr/>
        </p:nvSpPr>
        <p:spPr>
          <a:xfrm>
            <a:off x="2559694" y="3520742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7CBC97-3487-D1F7-EEBF-78CCC090C1F6}"/>
              </a:ext>
            </a:extLst>
          </p:cNvPr>
          <p:cNvSpPr txBox="1"/>
          <p:nvPr/>
        </p:nvSpPr>
        <p:spPr>
          <a:xfrm>
            <a:off x="2559694" y="2689333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FAF7C2-CA1C-EB0E-ABE3-F7FBC58518DA}"/>
              </a:ext>
            </a:extLst>
          </p:cNvPr>
          <p:cNvSpPr txBox="1"/>
          <p:nvPr/>
        </p:nvSpPr>
        <p:spPr>
          <a:xfrm>
            <a:off x="2559694" y="1857935"/>
            <a:ext cx="476412" cy="409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64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3272CF-8352-D754-1F9B-1D4638209B09}"/>
                  </a:ext>
                </a:extLst>
              </p:cNvPr>
              <p:cNvSpPr txBox="1"/>
              <p:nvPr/>
            </p:nvSpPr>
            <p:spPr>
              <a:xfrm>
                <a:off x="2847093" y="990480"/>
                <a:ext cx="1655710" cy="438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TW" sz="2064" i="1" dirty="0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US" sz="2064" i="1" dirty="0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64" dirty="0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pm</m:t>
                        </m:r>
                      </m:sub>
                    </m:sSub>
                  </m:oMath>
                </a14:m>
                <a:r>
                  <a:rPr lang="en-TW" sz="2064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TW" sz="2064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Linux Libertine O" panose="02000503000000000000" pitchFamily="2" charset="0"/>
                      </a:rPr>
                      <m:t>×</m:t>
                    </m:r>
                    <m:sSup>
                      <m:sSupPr>
                        <m:ctrlPr>
                          <a:rPr lang="en-TW" sz="2064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</m:ctrlPr>
                      </m:sSupPr>
                      <m:e>
                        <m:r>
                          <a:rPr lang="en-US" sz="2064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US" sz="2064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TW" sz="2064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3272CF-8352-D754-1F9B-1D463820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093" y="990480"/>
                <a:ext cx="1655710" cy="438390"/>
              </a:xfrm>
              <a:prstGeom prst="rect">
                <a:avLst/>
              </a:prstGeom>
              <a:blipFill>
                <a:blip r:embed="rId4"/>
                <a:stretch>
                  <a:fillRect t="-8333" r="-3817" b="-1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247F5CF-CDC1-9E92-BDF7-E7835FEBA5B3}"/>
              </a:ext>
            </a:extLst>
          </p:cNvPr>
          <p:cNvSpPr txBox="1"/>
          <p:nvPr/>
        </p:nvSpPr>
        <p:spPr>
          <a:xfrm>
            <a:off x="8344230" y="3282487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>
                <a:solidFill>
                  <a:srgbClr val="0432FF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AAA841-EF40-7C5C-A4EE-B27FF9843D10}"/>
              </a:ext>
            </a:extLst>
          </p:cNvPr>
          <p:cNvSpPr txBox="1"/>
          <p:nvPr/>
        </p:nvSpPr>
        <p:spPr>
          <a:xfrm>
            <a:off x="6729915" y="2553422"/>
            <a:ext cx="2335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2000" dirty="0">
                <a:solidFill>
                  <a:srgbClr val="FF2600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Progressive Meshes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14566FA-3AB3-06F7-30EE-1D4A235AE779}"/>
              </a:ext>
            </a:extLst>
          </p:cNvPr>
          <p:cNvSpPr/>
          <p:nvPr/>
        </p:nvSpPr>
        <p:spPr>
          <a:xfrm>
            <a:off x="1808496" y="3249341"/>
            <a:ext cx="2724631" cy="2777699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4A600-6B5C-5978-333C-D44945FE685D}"/>
              </a:ext>
            </a:extLst>
          </p:cNvPr>
          <p:cNvSpPr/>
          <p:nvPr/>
        </p:nvSpPr>
        <p:spPr>
          <a:xfrm>
            <a:off x="4256312" y="669354"/>
            <a:ext cx="4901397" cy="4449942"/>
          </a:xfrm>
          <a:prstGeom prst="ellipse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8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DF9B-5F3A-82F8-6C81-98319134D451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Conclusions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1A62CB-6FFE-97BC-5178-9ADB9E5C16E9}"/>
              </a:ext>
            </a:extLst>
          </p:cNvPr>
          <p:cNvSpPr txBox="1">
            <a:spLocks/>
          </p:cNvSpPr>
          <p:nvPr/>
        </p:nvSpPr>
        <p:spPr>
          <a:xfrm>
            <a:off x="319177" y="824846"/>
            <a:ext cx="577682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Neural nets to compress shapes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C640B6-9ED4-A4DB-F846-8917D8019996}"/>
              </a:ext>
            </a:extLst>
          </p:cNvPr>
          <p:cNvSpPr txBox="1">
            <a:spLocks/>
          </p:cNvSpPr>
          <p:nvPr/>
        </p:nvSpPr>
        <p:spPr>
          <a:xfrm>
            <a:off x="319177" y="3898239"/>
            <a:ext cx="587380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Effective aggressive compression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6D557-35AE-85F2-CEDC-3F6F52889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1" y="4685773"/>
            <a:ext cx="5092272" cy="21722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0B72DEF-CA08-1CB9-E052-D97C6D3459E6}"/>
              </a:ext>
            </a:extLst>
          </p:cNvPr>
          <p:cNvSpPr txBox="1">
            <a:spLocks/>
          </p:cNvSpPr>
          <p:nvPr/>
        </p:nvSpPr>
        <p:spPr>
          <a:xfrm>
            <a:off x="6096001" y="-9334"/>
            <a:ext cx="6096000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Future Work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A1F4AA-2C3F-F722-0440-8BD59D127F71}"/>
              </a:ext>
            </a:extLst>
          </p:cNvPr>
          <p:cNvSpPr txBox="1">
            <a:spLocks/>
          </p:cNvSpPr>
          <p:nvPr/>
        </p:nvSpPr>
        <p:spPr>
          <a:xfrm>
            <a:off x="6096000" y="824846"/>
            <a:ext cx="5776823" cy="956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- Controllable generative tools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AE58C-585D-B9A3-5371-792E04BB2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69" y="1659347"/>
            <a:ext cx="3822491" cy="2140594"/>
          </a:xfrm>
          <a:prstGeom prst="rect">
            <a:avLst/>
          </a:prstGeom>
        </p:spPr>
      </p:pic>
      <p:pic>
        <p:nvPicPr>
          <p:cNvPr id="7" name="Picture 6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8DDA2545-CE0D-17D0-0244-4FDA03E68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7" b="94461" l="7667" r="92000">
                        <a14:foregroundMark x1="45000" y1="52770" x2="45000" y2="52770"/>
                        <a14:foregroundMark x1="44000" y1="72886" x2="16667" y2="49854"/>
                        <a14:foregroundMark x1="16667" y1="49854" x2="54000" y2="56560"/>
                        <a14:foregroundMark x1="54000" y1="56560" x2="23667" y2="35860"/>
                        <a14:foregroundMark x1="23667" y1="35860" x2="61000" y2="30612"/>
                        <a14:foregroundMark x1="61000" y1="30612" x2="22333" y2="33819"/>
                        <a14:foregroundMark x1="22333" y1="33819" x2="63000" y2="43149"/>
                        <a14:foregroundMark x1="63000" y1="43149" x2="68000" y2="76968"/>
                        <a14:foregroundMark x1="68000" y1="76968" x2="61667" y2="71720"/>
                        <a14:foregroundMark x1="61667" y1="69971" x2="34000" y2="62391"/>
                        <a14:foregroundMark x1="10000" y1="60058" x2="28000" y2="89213"/>
                        <a14:foregroundMark x1="28000" y1="89213" x2="66333" y2="86297"/>
                        <a14:foregroundMark x1="66333" y1="86297" x2="88667" y2="58892"/>
                        <a14:foregroundMark x1="88667" y1="58892" x2="83667" y2="24781"/>
                        <a14:foregroundMark x1="83667" y1="24781" x2="50333" y2="9329"/>
                        <a14:foregroundMark x1="50333" y1="9329" x2="16000" y2="25073"/>
                        <a14:foregroundMark x1="16000" y1="25073" x2="12667" y2="60933"/>
                        <a14:foregroundMark x1="30333" y1="11079" x2="12667" y2="11662"/>
                        <a14:foregroundMark x1="17333" y1="8455" x2="54667" y2="3207"/>
                        <a14:foregroundMark x1="54667" y1="3207" x2="57333" y2="3207"/>
                        <a14:foregroundMark x1="52333" y1="7872" x2="60000" y2="6122"/>
                        <a14:foregroundMark x1="60000" y1="5539" x2="92000" y2="23324"/>
                        <a14:foregroundMark x1="92000" y1="23324" x2="62000" y2="7872"/>
                        <a14:foregroundMark x1="63333" y1="19242" x2="26667" y2="27988"/>
                        <a14:foregroundMark x1="26667" y1="30612" x2="67333" y2="29738"/>
                        <a14:foregroundMark x1="67333" y1="29738" x2="77000" y2="26822"/>
                        <a14:foregroundMark x1="56000" y1="45773" x2="39333" y2="77259"/>
                        <a14:foregroundMark x1="39333" y1="77259" x2="29667" y2="67638"/>
                        <a14:foregroundMark x1="63667" y1="31778" x2="85667" y2="76385"/>
                        <a14:foregroundMark x1="46333" y1="38192" x2="68333" y2="51020"/>
                        <a14:foregroundMark x1="44667" y1="44606" x2="66333" y2="56851"/>
                        <a14:foregroundMark x1="8333" y1="64431" x2="31000" y2="90671"/>
                        <a14:foregroundMark x1="31000" y1="90671" x2="69667" y2="88047"/>
                        <a14:foregroundMark x1="69667" y1="88047" x2="87333" y2="75219"/>
                        <a14:foregroundMark x1="7667" y1="62391" x2="29000" y2="88921"/>
                        <a14:foregroundMark x1="52333" y1="53061" x2="59667" y2="57434"/>
                        <a14:foregroundMark x1="15000" y1="85714" x2="15000" y2="85714"/>
                        <a14:foregroundMark x1="10000" y1="74052" x2="40333" y2="93878"/>
                        <a14:foregroundMark x1="40333" y1="93878" x2="78333" y2="94461"/>
                        <a14:foregroundMark x1="78333" y1="94461" x2="86333" y2="80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9778" y="1929122"/>
            <a:ext cx="1264071" cy="1445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34C14-67BE-8203-A9EA-3977133D6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465" y="1504894"/>
            <a:ext cx="2518347" cy="2518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1AE547-5E93-7C94-7D03-8E58BB7F8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8990" y="1516841"/>
            <a:ext cx="2518348" cy="2518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B56E64-CDDD-8F60-CDE6-DE15904C3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5659" y="4349654"/>
            <a:ext cx="1702205" cy="16516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04F81D-63B6-229A-A337-C5D73170C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9258" y="4040299"/>
            <a:ext cx="1765298" cy="19609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177BEB-B8D5-0F15-1F1B-FDF1E1E6543B}"/>
              </a:ext>
            </a:extLst>
          </p:cNvPr>
          <p:cNvCxnSpPr/>
          <p:nvPr/>
        </p:nvCxnSpPr>
        <p:spPr>
          <a:xfrm>
            <a:off x="8289563" y="5143246"/>
            <a:ext cx="1440000" cy="0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528393C6-74EF-254B-23CC-D7A23E67185F}"/>
              </a:ext>
            </a:extLst>
          </p:cNvPr>
          <p:cNvSpPr txBox="1">
            <a:spLocks/>
          </p:cNvSpPr>
          <p:nvPr/>
        </p:nvSpPr>
        <p:spPr>
          <a:xfrm>
            <a:off x="5636303" y="6381641"/>
            <a:ext cx="6555698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Image credits: icon8, [Davies 2021], [Liu 2021], [Nicolet 2021]</a:t>
            </a:r>
            <a:endParaRPr lang="en-TW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47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574D55-2249-9B74-1B2A-6D58E297C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54" y="379686"/>
            <a:ext cx="12197254" cy="60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51683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Applications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974E16-1B21-EEDE-FBE8-6F74EB10DC77}"/>
              </a:ext>
            </a:extLst>
          </p:cNvPr>
          <p:cNvSpPr txBox="1">
            <a:spLocks/>
          </p:cNvSpPr>
          <p:nvPr/>
        </p:nvSpPr>
        <p:spPr>
          <a:xfrm>
            <a:off x="7127278" y="5299925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Augmented Reality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9D78B2-B5DF-2DE5-F9E9-F6925CEBFA18}"/>
              </a:ext>
            </a:extLst>
          </p:cNvPr>
          <p:cNvSpPr txBox="1">
            <a:spLocks/>
          </p:cNvSpPr>
          <p:nvPr/>
        </p:nvSpPr>
        <p:spPr>
          <a:xfrm>
            <a:off x="1097225" y="5299925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Virtual Reality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4B818-7603-FB31-8DD2-10C5D7FB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75" y="1605457"/>
            <a:ext cx="5481935" cy="364548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30EAD-064D-4DFC-79C8-7AE5D625E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48" y="1605458"/>
            <a:ext cx="4593608" cy="3645487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7CF6E1-79F1-3052-3F7F-21D2183F165B}"/>
              </a:ext>
            </a:extLst>
          </p:cNvPr>
          <p:cNvSpPr txBox="1">
            <a:spLocks/>
          </p:cNvSpPr>
          <p:nvPr/>
        </p:nvSpPr>
        <p:spPr>
          <a:xfrm>
            <a:off x="7652825" y="6358597"/>
            <a:ext cx="4539175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Image credits: Getty Images (left) &amp; IKEA (right)</a:t>
            </a:r>
            <a:endParaRPr lang="en-TW" sz="1600" dirty="0">
              <a:solidFill>
                <a:schemeClr val="bg1">
                  <a:lumMod val="50000"/>
                </a:schemeClr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20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51683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Transmitting 3D Assets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F90661-8545-86DB-EC12-F58E46A73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07" t="19446" r="19960" b="48733"/>
          <a:stretch/>
        </p:blipFill>
        <p:spPr>
          <a:xfrm>
            <a:off x="4136449" y="4149227"/>
            <a:ext cx="1109383" cy="1519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1CEC44-C24B-2EDD-6033-F666DA272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30" t="56618" r="51884" b="17781"/>
          <a:stretch/>
        </p:blipFill>
        <p:spPr>
          <a:xfrm>
            <a:off x="10044138" y="4297928"/>
            <a:ext cx="1445740" cy="122211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3A8DFA5-7C2A-47B2-760A-2749FFEB5AA4}"/>
              </a:ext>
            </a:extLst>
          </p:cNvPr>
          <p:cNvSpPr txBox="1">
            <a:spLocks/>
          </p:cNvSpPr>
          <p:nvPr/>
        </p:nvSpPr>
        <p:spPr>
          <a:xfrm>
            <a:off x="2749954" y="5684934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Server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6724190-8733-6353-BABE-6880F4A9E5CA}"/>
              </a:ext>
            </a:extLst>
          </p:cNvPr>
          <p:cNvSpPr txBox="1">
            <a:spLocks/>
          </p:cNvSpPr>
          <p:nvPr/>
        </p:nvSpPr>
        <p:spPr>
          <a:xfrm>
            <a:off x="8825822" y="5684935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Client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894190-2586-E1A0-13BC-BADF8B5A6963}"/>
              </a:ext>
            </a:extLst>
          </p:cNvPr>
          <p:cNvCxnSpPr/>
          <p:nvPr/>
        </p:nvCxnSpPr>
        <p:spPr>
          <a:xfrm>
            <a:off x="5524691" y="4937077"/>
            <a:ext cx="4320000" cy="0"/>
          </a:xfrm>
          <a:prstGeom prst="straightConnector1">
            <a:avLst/>
          </a:prstGeom>
          <a:ln w="34925">
            <a:prstDash val="dash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CEF8B9-B1B9-9AEE-2795-B5ED674B6D19}"/>
              </a:ext>
            </a:extLst>
          </p:cNvPr>
          <p:cNvSpPr txBox="1">
            <a:spLocks/>
          </p:cNvSpPr>
          <p:nvPr/>
        </p:nvSpPr>
        <p:spPr>
          <a:xfrm>
            <a:off x="7652825" y="6358597"/>
            <a:ext cx="4539175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Image credits: Polantis &amp; icons8</a:t>
            </a:r>
            <a:endParaRPr lang="en-TW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70BAB-27F3-5E5F-5AFC-20EBEBAB1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8" y="1219039"/>
            <a:ext cx="3170647" cy="349655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134D0-D674-8CE3-AE36-22F0F9B63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824" y="994768"/>
            <a:ext cx="3027600" cy="3027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CA290B-8C2A-B033-72BB-6EC9E7CA9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302" y="994768"/>
            <a:ext cx="3029929" cy="30299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FC448A-14ED-D8E0-AC16-D1D37F4A06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300" y="994767"/>
            <a:ext cx="3031200" cy="3031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ADD6B0-0BE3-9CDB-D1C9-91D67EED47EC}"/>
              </a:ext>
            </a:extLst>
          </p:cNvPr>
          <p:cNvSpPr txBox="1">
            <a:spLocks/>
          </p:cNvSpPr>
          <p:nvPr/>
        </p:nvSpPr>
        <p:spPr>
          <a:xfrm>
            <a:off x="3770454" y="5020213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Data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E6A62-57B8-1F46-26A0-C058D2838B6A}"/>
              </a:ext>
            </a:extLst>
          </p:cNvPr>
          <p:cNvSpPr txBox="1"/>
          <p:nvPr/>
        </p:nvSpPr>
        <p:spPr>
          <a:xfrm>
            <a:off x="3805084" y="5324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17895D-E023-B1DA-F75A-BC622E122485}"/>
              </a:ext>
            </a:extLst>
          </p:cNvPr>
          <p:cNvSpPr txBox="1">
            <a:spLocks/>
          </p:cNvSpPr>
          <p:nvPr/>
        </p:nvSpPr>
        <p:spPr>
          <a:xfrm>
            <a:off x="3770454" y="5021488"/>
            <a:ext cx="3882371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Data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35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093 L 0.46562 0.005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695 -0.00416 " pathEditMode="relative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32695 -0.0041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0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m_clip">
            <a:hlinkClick r:id="" action="ppaction://media"/>
            <a:extLst>
              <a:ext uri="{FF2B5EF4-FFF2-40B4-BE49-F238E27FC236}">
                <a16:creationId xmlns:a16="http://schemas.microsoft.com/office/drawing/2014/main" id="{5BA9D642-FFD2-CF12-0047-8CC097C89E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642" y="1014925"/>
            <a:ext cx="10516715" cy="58430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8" y="-3077"/>
            <a:ext cx="11732108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Progressive Meshes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6F8F91-C4D8-5DFD-9DA1-10F24B4CC800}"/>
              </a:ext>
            </a:extLst>
          </p:cNvPr>
          <p:cNvSpPr txBox="1">
            <a:spLocks/>
          </p:cNvSpPr>
          <p:nvPr/>
        </p:nvSpPr>
        <p:spPr>
          <a:xfrm>
            <a:off x="7652825" y="6381641"/>
            <a:ext cx="4539175" cy="499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Video credit: [Hoppe 1996]</a:t>
            </a:r>
            <a:endParaRPr lang="en-TW" sz="16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39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Our Work: Neural Progressive Meshes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7D44E-8399-78D8-F00A-B9FACF33E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3"/>
          <a:stretch/>
        </p:blipFill>
        <p:spPr>
          <a:xfrm>
            <a:off x="0" y="914399"/>
            <a:ext cx="1219200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5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Network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38" name="Picture 137" descr="A picture containing building, sculpture&#10;&#10;Description automatically generated">
            <a:extLst>
              <a:ext uri="{FF2B5EF4-FFF2-40B4-BE49-F238E27FC236}">
                <a16:creationId xmlns:a16="http://schemas.microsoft.com/office/drawing/2014/main" id="{A4E0CD6A-F05C-3378-7F1B-C27B1BE1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10" y="1048139"/>
            <a:ext cx="1799849" cy="1799849"/>
          </a:xfrm>
          <a:prstGeom prst="rect">
            <a:avLst/>
          </a:prstGeom>
        </p:spPr>
      </p:pic>
      <p:pic>
        <p:nvPicPr>
          <p:cNvPr id="139" name="Picture 138" descr="A picture containing indoor&#10;&#10;Description automatically generated">
            <a:extLst>
              <a:ext uri="{FF2B5EF4-FFF2-40B4-BE49-F238E27FC236}">
                <a16:creationId xmlns:a16="http://schemas.microsoft.com/office/drawing/2014/main" id="{8D6BD4F4-FB77-947D-BE2A-0D5E7C08A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342" y="1030119"/>
            <a:ext cx="1799849" cy="1799849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11E0243-6D50-2CB5-A258-98251BE0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174" y="1048139"/>
            <a:ext cx="1799849" cy="1799849"/>
          </a:xfrm>
          <a:prstGeom prst="rect">
            <a:avLst/>
          </a:prstGeom>
        </p:spPr>
      </p:pic>
      <p:pic>
        <p:nvPicPr>
          <p:cNvPr id="141" name="Picture 140" descr="A picture containing bed&#10;&#10;Description automatically generated">
            <a:extLst>
              <a:ext uri="{FF2B5EF4-FFF2-40B4-BE49-F238E27FC236}">
                <a16:creationId xmlns:a16="http://schemas.microsoft.com/office/drawing/2014/main" id="{A115431F-ED14-D471-6E78-C56DC169B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585" y="1025069"/>
            <a:ext cx="1799849" cy="179984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0EDE361-8D5B-5292-2C83-62FEA9E3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419" y="4581526"/>
            <a:ext cx="1793183" cy="179318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6EC2E4C-3F22-B478-00C6-DA5881B0B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70" y="4578194"/>
            <a:ext cx="1793183" cy="1793183"/>
          </a:xfrm>
          <a:prstGeom prst="rect">
            <a:avLst/>
          </a:prstGeom>
        </p:spPr>
      </p:pic>
      <p:pic>
        <p:nvPicPr>
          <p:cNvPr id="144" name="Picture 143" descr="A white flower with a long stem&#10;&#10;Description automatically generated with low confidence">
            <a:extLst>
              <a:ext uri="{FF2B5EF4-FFF2-40B4-BE49-F238E27FC236}">
                <a16:creationId xmlns:a16="http://schemas.microsoft.com/office/drawing/2014/main" id="{14027EC2-CFDE-B14F-0BAC-CEF7683DE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578" y="4574861"/>
            <a:ext cx="1793183" cy="1793183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21A68D9A-A861-5EAD-6343-C30385B2E9CA}"/>
              </a:ext>
            </a:extLst>
          </p:cNvPr>
          <p:cNvSpPr txBox="1"/>
          <p:nvPr/>
        </p:nvSpPr>
        <p:spPr>
          <a:xfrm>
            <a:off x="1806678" y="2026122"/>
            <a:ext cx="1124313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82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Remeshing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297A9404-17F3-FE1C-9202-1254FA52BDB5}"/>
              </a:ext>
            </a:extLst>
          </p:cNvPr>
          <p:cNvCxnSpPr>
            <a:cxnSpLocks/>
          </p:cNvCxnSpPr>
          <p:nvPr/>
        </p:nvCxnSpPr>
        <p:spPr>
          <a:xfrm>
            <a:off x="1806677" y="2349525"/>
            <a:ext cx="1202746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DD1FF1C7-7FE6-80B3-CA53-0445A1269ABC}"/>
              </a:ext>
            </a:extLst>
          </p:cNvPr>
          <p:cNvSpPr txBox="1"/>
          <p:nvPr/>
        </p:nvSpPr>
        <p:spPr>
          <a:xfrm>
            <a:off x="404324" y="2846325"/>
            <a:ext cx="1345769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W" sz="1482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Input mesh </a:t>
            </a:r>
            <a:r>
              <a:rPr lang="en-TW" sz="1482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/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blipFill>
                <a:blip r:embed="rId10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/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blipFill>
                <a:blip r:embed="rId11"/>
                <a:stretch>
                  <a:fillRect l="-1351"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/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blipFill>
                <a:blip r:embed="rId12"/>
                <a:stretch>
                  <a:fillRect l="-1351"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/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0</a:t>
                </a: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blipFill>
                <a:blip r:embed="rId13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/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1)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blipFill>
                <a:blip r:embed="rId14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Picture 152">
            <a:extLst>
              <a:ext uri="{FF2B5EF4-FFF2-40B4-BE49-F238E27FC236}">
                <a16:creationId xmlns:a16="http://schemas.microsoft.com/office/drawing/2014/main" id="{34F19973-9824-37C0-446B-C5BCA68DDD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2210" y="4574860"/>
            <a:ext cx="1799849" cy="1799849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626C0AA-DF79-FB90-29C0-F2E07FA79F8E}"/>
              </a:ext>
            </a:extLst>
          </p:cNvPr>
          <p:cNvGrpSpPr/>
          <p:nvPr/>
        </p:nvGrpSpPr>
        <p:grpSpPr>
          <a:xfrm>
            <a:off x="4713826" y="2650008"/>
            <a:ext cx="534281" cy="534281"/>
            <a:chOff x="2258499" y="1198896"/>
            <a:chExt cx="288536" cy="288536"/>
          </a:xfrm>
        </p:grpSpPr>
        <p:sp>
          <p:nvSpPr>
            <p:cNvPr id="155" name="Trapezoid 154">
              <a:extLst>
                <a:ext uri="{FF2B5EF4-FFF2-40B4-BE49-F238E27FC236}">
                  <a16:creationId xmlns:a16="http://schemas.microsoft.com/office/drawing/2014/main" id="{880863F7-152E-6B32-3FB2-8500AEEEC3E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6" name="Trapezoid 155">
              <a:extLst>
                <a:ext uri="{FF2B5EF4-FFF2-40B4-BE49-F238E27FC236}">
                  <a16:creationId xmlns:a16="http://schemas.microsoft.com/office/drawing/2014/main" id="{E775277E-A9D7-43D4-5485-A80AE67E205E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8D855E7-2724-223D-6639-A63E356A5CA2}"/>
              </a:ext>
            </a:extLst>
          </p:cNvPr>
          <p:cNvGrpSpPr/>
          <p:nvPr/>
        </p:nvGrpSpPr>
        <p:grpSpPr>
          <a:xfrm>
            <a:off x="7627751" y="2649225"/>
            <a:ext cx="534281" cy="534281"/>
            <a:chOff x="2258499" y="1198896"/>
            <a:chExt cx="288536" cy="288536"/>
          </a:xfrm>
        </p:grpSpPr>
        <p:sp>
          <p:nvSpPr>
            <p:cNvPr id="158" name="Trapezoid 157">
              <a:extLst>
                <a:ext uri="{FF2B5EF4-FFF2-40B4-BE49-F238E27FC236}">
                  <a16:creationId xmlns:a16="http://schemas.microsoft.com/office/drawing/2014/main" id="{AFFC9C76-8045-8AA7-FC7E-917C3EBF618A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9" name="Trapezoid 158">
              <a:extLst>
                <a:ext uri="{FF2B5EF4-FFF2-40B4-BE49-F238E27FC236}">
                  <a16:creationId xmlns:a16="http://schemas.microsoft.com/office/drawing/2014/main" id="{1C80E11E-BF51-7EBE-FE1F-0C47BBEC1EF2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5144A05-75EE-DA82-0D67-0788575300A2}"/>
              </a:ext>
            </a:extLst>
          </p:cNvPr>
          <p:cNvGrpSpPr/>
          <p:nvPr/>
        </p:nvGrpSpPr>
        <p:grpSpPr>
          <a:xfrm>
            <a:off x="10345059" y="2661418"/>
            <a:ext cx="534281" cy="534281"/>
            <a:chOff x="2258499" y="1198896"/>
            <a:chExt cx="288536" cy="288536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8D6A36FF-65F0-968B-E246-94806E6927B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2" name="Trapezoid 161">
              <a:extLst>
                <a:ext uri="{FF2B5EF4-FFF2-40B4-BE49-F238E27FC236}">
                  <a16:creationId xmlns:a16="http://schemas.microsoft.com/office/drawing/2014/main" id="{F805A85F-522E-70F5-50F3-F1D00AE68D37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FC3F223-1A6D-EC4F-CA16-ABB6268BBB7D}"/>
              </a:ext>
            </a:extLst>
          </p:cNvPr>
          <p:cNvGrpSpPr/>
          <p:nvPr/>
        </p:nvGrpSpPr>
        <p:grpSpPr>
          <a:xfrm>
            <a:off x="9302247" y="4257911"/>
            <a:ext cx="534281" cy="534281"/>
            <a:chOff x="2258499" y="1198896"/>
            <a:chExt cx="288536" cy="288536"/>
          </a:xfrm>
        </p:grpSpPr>
        <p:sp>
          <p:nvSpPr>
            <p:cNvPr id="164" name="Trapezoid 163">
              <a:extLst>
                <a:ext uri="{FF2B5EF4-FFF2-40B4-BE49-F238E27FC236}">
                  <a16:creationId xmlns:a16="http://schemas.microsoft.com/office/drawing/2014/main" id="{F5AA9BAE-C797-34FC-DB02-9657975F089C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5" name="Trapezoid 164">
              <a:extLst>
                <a:ext uri="{FF2B5EF4-FFF2-40B4-BE49-F238E27FC236}">
                  <a16:creationId xmlns:a16="http://schemas.microsoft.com/office/drawing/2014/main" id="{6300932A-950D-1772-E1E4-1E48EBB5B0DA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0A4324D-A4E8-9A69-8AC2-149AEF0C441E}"/>
              </a:ext>
            </a:extLst>
          </p:cNvPr>
          <p:cNvGrpSpPr/>
          <p:nvPr/>
        </p:nvGrpSpPr>
        <p:grpSpPr>
          <a:xfrm>
            <a:off x="6337315" y="4257911"/>
            <a:ext cx="534281" cy="534281"/>
            <a:chOff x="2258499" y="1198896"/>
            <a:chExt cx="288536" cy="288536"/>
          </a:xfrm>
        </p:grpSpPr>
        <p:sp>
          <p:nvSpPr>
            <p:cNvPr id="167" name="Trapezoid 166">
              <a:extLst>
                <a:ext uri="{FF2B5EF4-FFF2-40B4-BE49-F238E27FC236}">
                  <a16:creationId xmlns:a16="http://schemas.microsoft.com/office/drawing/2014/main" id="{7E07CE59-C176-E844-574B-726980C544DE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8" name="Trapezoid 167">
              <a:extLst>
                <a:ext uri="{FF2B5EF4-FFF2-40B4-BE49-F238E27FC236}">
                  <a16:creationId xmlns:a16="http://schemas.microsoft.com/office/drawing/2014/main" id="{DFB5AEBF-CBF0-39CD-0A62-4150091B11D8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4250E0B-2B5F-01A2-0017-AEF501D376FF}"/>
              </a:ext>
            </a:extLst>
          </p:cNvPr>
          <p:cNvGrpSpPr/>
          <p:nvPr/>
        </p:nvGrpSpPr>
        <p:grpSpPr>
          <a:xfrm>
            <a:off x="3245557" y="4270902"/>
            <a:ext cx="534281" cy="534281"/>
            <a:chOff x="2258499" y="1198896"/>
            <a:chExt cx="288536" cy="288536"/>
          </a:xfrm>
        </p:grpSpPr>
        <p:sp>
          <p:nvSpPr>
            <p:cNvPr id="170" name="Trapezoid 169">
              <a:extLst>
                <a:ext uri="{FF2B5EF4-FFF2-40B4-BE49-F238E27FC236}">
                  <a16:creationId xmlns:a16="http://schemas.microsoft.com/office/drawing/2014/main" id="{13117330-05BF-D8F8-5FB2-C03C64E5BB7F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71" name="Trapezoid 170">
              <a:extLst>
                <a:ext uri="{FF2B5EF4-FFF2-40B4-BE49-F238E27FC236}">
                  <a16:creationId xmlns:a16="http://schemas.microsoft.com/office/drawing/2014/main" id="{349E17BC-7FCC-D944-083D-F551B65604BF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cxnSp>
        <p:nvCxnSpPr>
          <p:cNvPr id="172" name="Elbow Connector 171">
            <a:extLst>
              <a:ext uri="{FF2B5EF4-FFF2-40B4-BE49-F238E27FC236}">
                <a16:creationId xmlns:a16="http://schemas.microsoft.com/office/drawing/2014/main" id="{12C3B233-3591-BDBF-3578-B5810601AE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71599" y="2430529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Elbow Connector 172">
            <a:extLst>
              <a:ext uri="{FF2B5EF4-FFF2-40B4-BE49-F238E27FC236}">
                <a16:creationId xmlns:a16="http://schemas.microsoft.com/office/drawing/2014/main" id="{9C53C5F7-B087-1FC4-BA41-6B334F280D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5523" y="2443494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4CEE151B-C1E0-2C82-BF23-C2FEA669C2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98473" y="2439263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Elbow Connector 174">
            <a:extLst>
              <a:ext uri="{FF2B5EF4-FFF2-40B4-BE49-F238E27FC236}">
                <a16:creationId xmlns:a16="http://schemas.microsoft.com/office/drawing/2014/main" id="{7D33998D-F917-80A6-BC02-33B06E660401}"/>
              </a:ext>
            </a:extLst>
          </p:cNvPr>
          <p:cNvCxnSpPr>
            <a:cxnSpLocks/>
          </p:cNvCxnSpPr>
          <p:nvPr/>
        </p:nvCxnSpPr>
        <p:spPr>
          <a:xfrm flipH="1">
            <a:off x="8596706" y="4726616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Elbow Connector 175">
            <a:extLst>
              <a:ext uri="{FF2B5EF4-FFF2-40B4-BE49-F238E27FC236}">
                <a16:creationId xmlns:a16="http://schemas.microsoft.com/office/drawing/2014/main" id="{C7CBA102-3AB2-1036-0A56-75553D6D39DF}"/>
              </a:ext>
            </a:extLst>
          </p:cNvPr>
          <p:cNvCxnSpPr>
            <a:cxnSpLocks/>
          </p:cNvCxnSpPr>
          <p:nvPr/>
        </p:nvCxnSpPr>
        <p:spPr>
          <a:xfrm flipH="1">
            <a:off x="5507228" y="4741666"/>
            <a:ext cx="733272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Elbow Connector 176">
            <a:extLst>
              <a:ext uri="{FF2B5EF4-FFF2-40B4-BE49-F238E27FC236}">
                <a16:creationId xmlns:a16="http://schemas.microsoft.com/office/drawing/2014/main" id="{9F5A97F7-5F72-9E5B-3F46-8DCA63BD3F6E}"/>
              </a:ext>
            </a:extLst>
          </p:cNvPr>
          <p:cNvCxnSpPr>
            <a:cxnSpLocks/>
          </p:cNvCxnSpPr>
          <p:nvPr/>
        </p:nvCxnSpPr>
        <p:spPr>
          <a:xfrm flipH="1">
            <a:off x="2508821" y="4711565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lbow Connector 177">
            <a:extLst>
              <a:ext uri="{FF2B5EF4-FFF2-40B4-BE49-F238E27FC236}">
                <a16:creationId xmlns:a16="http://schemas.microsoft.com/office/drawing/2014/main" id="{7BCC1F8B-D048-DA58-780B-D444AA514E5C}"/>
              </a:ext>
            </a:extLst>
          </p:cNvPr>
          <p:cNvCxnSpPr>
            <a:cxnSpLocks/>
          </p:cNvCxnSpPr>
          <p:nvPr/>
        </p:nvCxnSpPr>
        <p:spPr>
          <a:xfrm rot="5400000">
            <a:off x="9827942" y="3150179"/>
            <a:ext cx="1332000" cy="1287029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Elbow Connector 178">
            <a:extLst>
              <a:ext uri="{FF2B5EF4-FFF2-40B4-BE49-F238E27FC236}">
                <a16:creationId xmlns:a16="http://schemas.microsoft.com/office/drawing/2014/main" id="{E379D3A7-46EF-9EBE-EC7A-D8BC72A5C273}"/>
              </a:ext>
            </a:extLst>
          </p:cNvPr>
          <p:cNvCxnSpPr>
            <a:cxnSpLocks/>
          </p:cNvCxnSpPr>
          <p:nvPr/>
        </p:nvCxnSpPr>
        <p:spPr>
          <a:xfrm rot="5400000">
            <a:off x="6980718" y="3030354"/>
            <a:ext cx="1332000" cy="1528314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Elbow Connector 179">
            <a:extLst>
              <a:ext uri="{FF2B5EF4-FFF2-40B4-BE49-F238E27FC236}">
                <a16:creationId xmlns:a16="http://schemas.microsoft.com/office/drawing/2014/main" id="{BAD5B636-67D8-CF57-4F0D-CE2E66BFE834}"/>
              </a:ext>
            </a:extLst>
          </p:cNvPr>
          <p:cNvCxnSpPr>
            <a:cxnSpLocks/>
          </p:cNvCxnSpPr>
          <p:nvPr/>
        </p:nvCxnSpPr>
        <p:spPr>
          <a:xfrm rot="5400000">
            <a:off x="3971621" y="2970804"/>
            <a:ext cx="1332000" cy="1686526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AEC4F8A-1037-C530-1227-7EA90FF68174}"/>
              </a:ext>
            </a:extLst>
          </p:cNvPr>
          <p:cNvCxnSpPr>
            <a:cxnSpLocks/>
          </p:cNvCxnSpPr>
          <p:nvPr/>
        </p:nvCxnSpPr>
        <p:spPr>
          <a:xfrm>
            <a:off x="5744362" y="2925337"/>
            <a:ext cx="186651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8DB69E7-4BFC-26F6-28B8-D39516972AFE}"/>
              </a:ext>
            </a:extLst>
          </p:cNvPr>
          <p:cNvCxnSpPr>
            <a:cxnSpLocks/>
          </p:cNvCxnSpPr>
          <p:nvPr/>
        </p:nvCxnSpPr>
        <p:spPr>
          <a:xfrm>
            <a:off x="8668646" y="2926634"/>
            <a:ext cx="1666528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1F5B5697-0866-CEB3-A1A2-0D2941812960}"/>
              </a:ext>
            </a:extLst>
          </p:cNvPr>
          <p:cNvCxnSpPr>
            <a:cxnSpLocks/>
          </p:cNvCxnSpPr>
          <p:nvPr/>
        </p:nvCxnSpPr>
        <p:spPr>
          <a:xfrm flipH="1">
            <a:off x="3790911" y="4574860"/>
            <a:ext cx="2448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93FC27FD-82EF-FE36-F227-C5A7BFC7F126}"/>
              </a:ext>
            </a:extLst>
          </p:cNvPr>
          <p:cNvCxnSpPr>
            <a:cxnSpLocks/>
          </p:cNvCxnSpPr>
          <p:nvPr/>
        </p:nvCxnSpPr>
        <p:spPr>
          <a:xfrm flipH="1">
            <a:off x="6882078" y="4576160"/>
            <a:ext cx="2376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Elbow Connector 184">
            <a:extLst>
              <a:ext uri="{FF2B5EF4-FFF2-40B4-BE49-F238E27FC236}">
                <a16:creationId xmlns:a16="http://schemas.microsoft.com/office/drawing/2014/main" id="{FB69780F-B196-B11E-B3EB-66D332FA6AC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93495" y="4281901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/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blipFill>
                <a:blip r:embed="rId16"/>
                <a:stretch>
                  <a:fillRect l="-181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/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blipFill>
                <a:blip r:embed="rId17"/>
                <a:stretch>
                  <a:fillRect l="-25000" r="-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/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blipFill>
                <a:blip r:embed="rId18"/>
                <a:stretch>
                  <a:fillRect l="-19048" r="-476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/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2)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blipFill>
                <a:blip r:embed="rId19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/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  <m:r>
                      <a:rPr lang="en-TW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 </m:t>
                    </m:r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(level 3)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blipFill>
                <a:blip r:embed="rId20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847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BD43E51-85A2-C6B1-6A47-7C5FEE092A48}"/>
              </a:ext>
            </a:extLst>
          </p:cNvPr>
          <p:cNvSpPr/>
          <p:nvPr/>
        </p:nvSpPr>
        <p:spPr>
          <a:xfrm>
            <a:off x="1414744" y="3705296"/>
            <a:ext cx="10631481" cy="263211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Encoder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38" name="Picture 137" descr="A picture containing building, sculpture&#10;&#10;Description automatically generated">
            <a:extLst>
              <a:ext uri="{FF2B5EF4-FFF2-40B4-BE49-F238E27FC236}">
                <a16:creationId xmlns:a16="http://schemas.microsoft.com/office/drawing/2014/main" id="{A4E0CD6A-F05C-3378-7F1B-C27B1BE1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10" y="1048139"/>
            <a:ext cx="1799849" cy="1799849"/>
          </a:xfrm>
          <a:prstGeom prst="rect">
            <a:avLst/>
          </a:prstGeom>
        </p:spPr>
      </p:pic>
      <p:pic>
        <p:nvPicPr>
          <p:cNvPr id="139" name="Picture 138" descr="A picture containing indoor&#10;&#10;Description automatically generated">
            <a:extLst>
              <a:ext uri="{FF2B5EF4-FFF2-40B4-BE49-F238E27FC236}">
                <a16:creationId xmlns:a16="http://schemas.microsoft.com/office/drawing/2014/main" id="{8D6BD4F4-FB77-947D-BE2A-0D5E7C08A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342" y="1030119"/>
            <a:ext cx="1799849" cy="1799849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11E0243-6D50-2CB5-A258-98251BE0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174" y="1048139"/>
            <a:ext cx="1799849" cy="1799849"/>
          </a:xfrm>
          <a:prstGeom prst="rect">
            <a:avLst/>
          </a:prstGeom>
        </p:spPr>
      </p:pic>
      <p:pic>
        <p:nvPicPr>
          <p:cNvPr id="141" name="Picture 140" descr="A picture containing bed&#10;&#10;Description automatically generated">
            <a:extLst>
              <a:ext uri="{FF2B5EF4-FFF2-40B4-BE49-F238E27FC236}">
                <a16:creationId xmlns:a16="http://schemas.microsoft.com/office/drawing/2014/main" id="{A115431F-ED14-D471-6E78-C56DC169B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9585" y="1025069"/>
            <a:ext cx="1799849" cy="1799849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21A68D9A-A861-5EAD-6343-C30385B2E9CA}"/>
              </a:ext>
            </a:extLst>
          </p:cNvPr>
          <p:cNvSpPr txBox="1"/>
          <p:nvPr/>
        </p:nvSpPr>
        <p:spPr>
          <a:xfrm>
            <a:off x="1806678" y="2026122"/>
            <a:ext cx="1124313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82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Remeshing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297A9404-17F3-FE1C-9202-1254FA52BDB5}"/>
              </a:ext>
            </a:extLst>
          </p:cNvPr>
          <p:cNvCxnSpPr>
            <a:cxnSpLocks/>
          </p:cNvCxnSpPr>
          <p:nvPr/>
        </p:nvCxnSpPr>
        <p:spPr>
          <a:xfrm>
            <a:off x="1806677" y="2349525"/>
            <a:ext cx="1202746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DD1FF1C7-7FE6-80B3-CA53-0445A1269ABC}"/>
              </a:ext>
            </a:extLst>
          </p:cNvPr>
          <p:cNvSpPr txBox="1"/>
          <p:nvPr/>
        </p:nvSpPr>
        <p:spPr>
          <a:xfrm>
            <a:off x="404324" y="2846325"/>
            <a:ext cx="1345769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W" sz="1482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Input mesh </a:t>
            </a:r>
            <a:r>
              <a:rPr lang="en-TW" sz="1482" i="1" dirty="0"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/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blipFill>
                <a:blip r:embed="rId7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/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blipFill>
                <a:blip r:embed="rId8"/>
                <a:stretch>
                  <a:fillRect l="-1351"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/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blipFill>
                <a:blip r:embed="rId9"/>
                <a:stretch>
                  <a:fillRect l="-1351"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626C0AA-DF79-FB90-29C0-F2E07FA79F8E}"/>
              </a:ext>
            </a:extLst>
          </p:cNvPr>
          <p:cNvGrpSpPr/>
          <p:nvPr/>
        </p:nvGrpSpPr>
        <p:grpSpPr>
          <a:xfrm>
            <a:off x="4713826" y="2650008"/>
            <a:ext cx="534281" cy="534281"/>
            <a:chOff x="2258499" y="1198896"/>
            <a:chExt cx="288536" cy="288536"/>
          </a:xfrm>
        </p:grpSpPr>
        <p:sp>
          <p:nvSpPr>
            <p:cNvPr id="155" name="Trapezoid 154">
              <a:extLst>
                <a:ext uri="{FF2B5EF4-FFF2-40B4-BE49-F238E27FC236}">
                  <a16:creationId xmlns:a16="http://schemas.microsoft.com/office/drawing/2014/main" id="{880863F7-152E-6B32-3FB2-8500AEEEC3E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6" name="Trapezoid 155">
              <a:extLst>
                <a:ext uri="{FF2B5EF4-FFF2-40B4-BE49-F238E27FC236}">
                  <a16:creationId xmlns:a16="http://schemas.microsoft.com/office/drawing/2014/main" id="{E775277E-A9D7-43D4-5485-A80AE67E205E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8D855E7-2724-223D-6639-A63E356A5CA2}"/>
              </a:ext>
            </a:extLst>
          </p:cNvPr>
          <p:cNvGrpSpPr/>
          <p:nvPr/>
        </p:nvGrpSpPr>
        <p:grpSpPr>
          <a:xfrm>
            <a:off x="7627751" y="2649225"/>
            <a:ext cx="534281" cy="534281"/>
            <a:chOff x="2258499" y="1198896"/>
            <a:chExt cx="288536" cy="288536"/>
          </a:xfrm>
        </p:grpSpPr>
        <p:sp>
          <p:nvSpPr>
            <p:cNvPr id="158" name="Trapezoid 157">
              <a:extLst>
                <a:ext uri="{FF2B5EF4-FFF2-40B4-BE49-F238E27FC236}">
                  <a16:creationId xmlns:a16="http://schemas.microsoft.com/office/drawing/2014/main" id="{AFFC9C76-8045-8AA7-FC7E-917C3EBF618A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9" name="Trapezoid 158">
              <a:extLst>
                <a:ext uri="{FF2B5EF4-FFF2-40B4-BE49-F238E27FC236}">
                  <a16:creationId xmlns:a16="http://schemas.microsoft.com/office/drawing/2014/main" id="{1C80E11E-BF51-7EBE-FE1F-0C47BBEC1EF2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5144A05-75EE-DA82-0D67-0788575300A2}"/>
              </a:ext>
            </a:extLst>
          </p:cNvPr>
          <p:cNvGrpSpPr/>
          <p:nvPr/>
        </p:nvGrpSpPr>
        <p:grpSpPr>
          <a:xfrm>
            <a:off x="10345059" y="2661418"/>
            <a:ext cx="534281" cy="534281"/>
            <a:chOff x="2258499" y="1198896"/>
            <a:chExt cx="288536" cy="288536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8D6A36FF-65F0-968B-E246-94806E6927B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rgbClr val="EE9B9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2" name="Trapezoid 161">
              <a:extLst>
                <a:ext uri="{FF2B5EF4-FFF2-40B4-BE49-F238E27FC236}">
                  <a16:creationId xmlns:a16="http://schemas.microsoft.com/office/drawing/2014/main" id="{F805A85F-522E-70F5-50F3-F1D00AE68D37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cxnSp>
        <p:nvCxnSpPr>
          <p:cNvPr id="172" name="Elbow Connector 171">
            <a:extLst>
              <a:ext uri="{FF2B5EF4-FFF2-40B4-BE49-F238E27FC236}">
                <a16:creationId xmlns:a16="http://schemas.microsoft.com/office/drawing/2014/main" id="{12C3B233-3591-BDBF-3578-B5810601AE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71599" y="2430529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Elbow Connector 172">
            <a:extLst>
              <a:ext uri="{FF2B5EF4-FFF2-40B4-BE49-F238E27FC236}">
                <a16:creationId xmlns:a16="http://schemas.microsoft.com/office/drawing/2014/main" id="{9C53C5F7-B087-1FC4-BA41-6B334F280D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5523" y="2443494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4CEE151B-C1E0-2C82-BF23-C2FEA669C2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98473" y="2439263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AEC4F8A-1037-C530-1227-7EA90FF68174}"/>
              </a:ext>
            </a:extLst>
          </p:cNvPr>
          <p:cNvCxnSpPr>
            <a:cxnSpLocks/>
          </p:cNvCxnSpPr>
          <p:nvPr/>
        </p:nvCxnSpPr>
        <p:spPr>
          <a:xfrm>
            <a:off x="5744362" y="2925337"/>
            <a:ext cx="186651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8DB69E7-4BFC-26F6-28B8-D39516972AFE}"/>
              </a:ext>
            </a:extLst>
          </p:cNvPr>
          <p:cNvCxnSpPr>
            <a:cxnSpLocks/>
          </p:cNvCxnSpPr>
          <p:nvPr/>
        </p:nvCxnSpPr>
        <p:spPr>
          <a:xfrm>
            <a:off x="8668646" y="2926634"/>
            <a:ext cx="1666528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/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blipFill>
                <a:blip r:embed="rId10"/>
                <a:stretch>
                  <a:fillRect l="-181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/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blipFill>
                <a:blip r:embed="rId11"/>
                <a:stretch>
                  <a:fillRect l="-25000" r="-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/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blipFill>
                <a:blip r:embed="rId12"/>
                <a:stretch>
                  <a:fillRect l="-19048" r="-476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4B8F51C-F971-32C0-7E29-D7D39BCCE0D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299" b="17220"/>
          <a:stretch/>
        </p:blipFill>
        <p:spPr>
          <a:xfrm>
            <a:off x="1596784" y="3968876"/>
            <a:ext cx="10321302" cy="2164295"/>
          </a:xfrm>
          <a:prstGeom prst="rect">
            <a:avLst/>
          </a:prstGeom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2793FFD6-7BDA-8331-D0B2-04DFF4B350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88525" y="4705943"/>
            <a:ext cx="0" cy="1080000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0B21BC11-D0A9-7F1A-6CDD-4EE8022B8BED}"/>
              </a:ext>
            </a:extLst>
          </p:cNvPr>
          <p:cNvSpPr txBox="1">
            <a:spLocks/>
          </p:cNvSpPr>
          <p:nvPr/>
        </p:nvSpPr>
        <p:spPr>
          <a:xfrm>
            <a:off x="3169906" y="4688656"/>
            <a:ext cx="1637237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conv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D90AF821-6DC9-7F5B-A87D-B7842EBDD88C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13161" y="4705943"/>
            <a:ext cx="0" cy="1080000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89851E6C-059C-B980-2722-380DDE606838}"/>
              </a:ext>
            </a:extLst>
          </p:cNvPr>
          <p:cNvSpPr txBox="1">
            <a:spLocks/>
          </p:cNvSpPr>
          <p:nvPr/>
        </p:nvSpPr>
        <p:spPr>
          <a:xfrm>
            <a:off x="8694542" y="4688656"/>
            <a:ext cx="1637237" cy="67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pooling</a:t>
            </a:r>
            <a:endParaRPr lang="en-TW" sz="28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9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7A23093-DBE6-5DBE-2C79-F92F10561A20}"/>
              </a:ext>
            </a:extLst>
          </p:cNvPr>
          <p:cNvSpPr/>
          <p:nvPr/>
        </p:nvSpPr>
        <p:spPr>
          <a:xfrm>
            <a:off x="2956761" y="926735"/>
            <a:ext cx="8860090" cy="263211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Decoder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80EDE361-8D5B-5292-2C83-62FEA9E3B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419" y="4581526"/>
            <a:ext cx="1793183" cy="179318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6EC2E4C-3F22-B478-00C6-DA5881B0B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170" y="4578194"/>
            <a:ext cx="1793183" cy="1793183"/>
          </a:xfrm>
          <a:prstGeom prst="rect">
            <a:avLst/>
          </a:prstGeom>
        </p:spPr>
      </p:pic>
      <p:pic>
        <p:nvPicPr>
          <p:cNvPr id="144" name="Picture 143" descr="A white flower with a long stem&#10;&#10;Description automatically generated with low confidence">
            <a:extLst>
              <a:ext uri="{FF2B5EF4-FFF2-40B4-BE49-F238E27FC236}">
                <a16:creationId xmlns:a16="http://schemas.microsoft.com/office/drawing/2014/main" id="{14027EC2-CFDE-B14F-0BAC-CEF7683DE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578" y="4574861"/>
            <a:ext cx="1793183" cy="1793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/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0</a:t>
                </a: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blipFill>
                <a:blip r:embed="rId6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/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 smtClean="0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</a:t>
                </a:r>
                <a:r>
                  <a:rPr lang="en-TW" sz="1482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level </a:t>
                </a:r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1)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blipFill>
                <a:blip r:embed="rId7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Picture 152">
            <a:extLst>
              <a:ext uri="{FF2B5EF4-FFF2-40B4-BE49-F238E27FC236}">
                <a16:creationId xmlns:a16="http://schemas.microsoft.com/office/drawing/2014/main" id="{34F19973-9824-37C0-446B-C5BCA68DD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2210" y="4574860"/>
            <a:ext cx="1799849" cy="1799849"/>
          </a:xfrm>
          <a:prstGeom prst="rect">
            <a:avLst/>
          </a:prstGeom>
        </p:spPr>
      </p:pic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FC3F223-1A6D-EC4F-CA16-ABB6268BBB7D}"/>
              </a:ext>
            </a:extLst>
          </p:cNvPr>
          <p:cNvGrpSpPr/>
          <p:nvPr/>
        </p:nvGrpSpPr>
        <p:grpSpPr>
          <a:xfrm>
            <a:off x="9302247" y="4257911"/>
            <a:ext cx="534281" cy="534281"/>
            <a:chOff x="2258499" y="1198896"/>
            <a:chExt cx="288536" cy="288536"/>
          </a:xfrm>
        </p:grpSpPr>
        <p:sp>
          <p:nvSpPr>
            <p:cNvPr id="164" name="Trapezoid 163">
              <a:extLst>
                <a:ext uri="{FF2B5EF4-FFF2-40B4-BE49-F238E27FC236}">
                  <a16:creationId xmlns:a16="http://schemas.microsoft.com/office/drawing/2014/main" id="{F5AA9BAE-C797-34FC-DB02-9657975F089C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5" name="Trapezoid 164">
              <a:extLst>
                <a:ext uri="{FF2B5EF4-FFF2-40B4-BE49-F238E27FC236}">
                  <a16:creationId xmlns:a16="http://schemas.microsoft.com/office/drawing/2014/main" id="{6300932A-950D-1772-E1E4-1E48EBB5B0DA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0A4324D-A4E8-9A69-8AC2-149AEF0C441E}"/>
              </a:ext>
            </a:extLst>
          </p:cNvPr>
          <p:cNvGrpSpPr/>
          <p:nvPr/>
        </p:nvGrpSpPr>
        <p:grpSpPr>
          <a:xfrm>
            <a:off x="6337315" y="4257911"/>
            <a:ext cx="534281" cy="534281"/>
            <a:chOff x="2258499" y="1198896"/>
            <a:chExt cx="288536" cy="288536"/>
          </a:xfrm>
        </p:grpSpPr>
        <p:sp>
          <p:nvSpPr>
            <p:cNvPr id="167" name="Trapezoid 166">
              <a:extLst>
                <a:ext uri="{FF2B5EF4-FFF2-40B4-BE49-F238E27FC236}">
                  <a16:creationId xmlns:a16="http://schemas.microsoft.com/office/drawing/2014/main" id="{7E07CE59-C176-E844-574B-726980C544DE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8" name="Trapezoid 167">
              <a:extLst>
                <a:ext uri="{FF2B5EF4-FFF2-40B4-BE49-F238E27FC236}">
                  <a16:creationId xmlns:a16="http://schemas.microsoft.com/office/drawing/2014/main" id="{DFB5AEBF-CBF0-39CD-0A62-4150091B11D8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4250E0B-2B5F-01A2-0017-AEF501D376FF}"/>
              </a:ext>
            </a:extLst>
          </p:cNvPr>
          <p:cNvGrpSpPr/>
          <p:nvPr/>
        </p:nvGrpSpPr>
        <p:grpSpPr>
          <a:xfrm>
            <a:off x="3245557" y="4270902"/>
            <a:ext cx="534281" cy="534281"/>
            <a:chOff x="2258499" y="1198896"/>
            <a:chExt cx="288536" cy="288536"/>
          </a:xfrm>
        </p:grpSpPr>
        <p:sp>
          <p:nvSpPr>
            <p:cNvPr id="170" name="Trapezoid 169">
              <a:extLst>
                <a:ext uri="{FF2B5EF4-FFF2-40B4-BE49-F238E27FC236}">
                  <a16:creationId xmlns:a16="http://schemas.microsoft.com/office/drawing/2014/main" id="{13117330-05BF-D8F8-5FB2-C03C64E5BB7F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71" name="Trapezoid 170">
              <a:extLst>
                <a:ext uri="{FF2B5EF4-FFF2-40B4-BE49-F238E27FC236}">
                  <a16:creationId xmlns:a16="http://schemas.microsoft.com/office/drawing/2014/main" id="{349E17BC-7FCC-D944-083D-F551B65604BF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cxnSp>
        <p:nvCxnSpPr>
          <p:cNvPr id="175" name="Elbow Connector 174">
            <a:extLst>
              <a:ext uri="{FF2B5EF4-FFF2-40B4-BE49-F238E27FC236}">
                <a16:creationId xmlns:a16="http://schemas.microsoft.com/office/drawing/2014/main" id="{7D33998D-F917-80A6-BC02-33B06E660401}"/>
              </a:ext>
            </a:extLst>
          </p:cNvPr>
          <p:cNvCxnSpPr>
            <a:cxnSpLocks/>
          </p:cNvCxnSpPr>
          <p:nvPr/>
        </p:nvCxnSpPr>
        <p:spPr>
          <a:xfrm flipH="1">
            <a:off x="8596706" y="4726616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Elbow Connector 175">
            <a:extLst>
              <a:ext uri="{FF2B5EF4-FFF2-40B4-BE49-F238E27FC236}">
                <a16:creationId xmlns:a16="http://schemas.microsoft.com/office/drawing/2014/main" id="{C7CBA102-3AB2-1036-0A56-75553D6D39DF}"/>
              </a:ext>
            </a:extLst>
          </p:cNvPr>
          <p:cNvCxnSpPr>
            <a:cxnSpLocks/>
          </p:cNvCxnSpPr>
          <p:nvPr/>
        </p:nvCxnSpPr>
        <p:spPr>
          <a:xfrm flipH="1">
            <a:off x="5507228" y="4741666"/>
            <a:ext cx="733272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Elbow Connector 176">
            <a:extLst>
              <a:ext uri="{FF2B5EF4-FFF2-40B4-BE49-F238E27FC236}">
                <a16:creationId xmlns:a16="http://schemas.microsoft.com/office/drawing/2014/main" id="{9F5A97F7-5F72-9E5B-3F46-8DCA63BD3F6E}"/>
              </a:ext>
            </a:extLst>
          </p:cNvPr>
          <p:cNvCxnSpPr>
            <a:cxnSpLocks/>
          </p:cNvCxnSpPr>
          <p:nvPr/>
        </p:nvCxnSpPr>
        <p:spPr>
          <a:xfrm flipH="1">
            <a:off x="2508821" y="4711565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1F5B5697-0866-CEB3-A1A2-0D2941812960}"/>
              </a:ext>
            </a:extLst>
          </p:cNvPr>
          <p:cNvCxnSpPr>
            <a:cxnSpLocks/>
          </p:cNvCxnSpPr>
          <p:nvPr/>
        </p:nvCxnSpPr>
        <p:spPr>
          <a:xfrm flipH="1">
            <a:off x="3790911" y="4574860"/>
            <a:ext cx="2448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93FC27FD-82EF-FE36-F227-C5A7BFC7F126}"/>
              </a:ext>
            </a:extLst>
          </p:cNvPr>
          <p:cNvCxnSpPr>
            <a:cxnSpLocks/>
          </p:cNvCxnSpPr>
          <p:nvPr/>
        </p:nvCxnSpPr>
        <p:spPr>
          <a:xfrm flipH="1">
            <a:off x="6882078" y="4576160"/>
            <a:ext cx="2376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Elbow Connector 184">
            <a:extLst>
              <a:ext uri="{FF2B5EF4-FFF2-40B4-BE49-F238E27FC236}">
                <a16:creationId xmlns:a16="http://schemas.microsoft.com/office/drawing/2014/main" id="{FB69780F-B196-B11E-B3EB-66D332FA6AC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93495" y="4281901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/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2)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blipFill>
                <a:blip r:embed="rId9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/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  <m:r>
                      <a:rPr lang="en-TW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 </m:t>
                    </m:r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(level 3)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blipFill>
                <a:blip r:embed="rId10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2D5A437-4FA1-8E20-90E3-7E119EB6D0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9164" b="5851"/>
          <a:stretch/>
        </p:blipFill>
        <p:spPr>
          <a:xfrm>
            <a:off x="3175431" y="1219039"/>
            <a:ext cx="8421602" cy="21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7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0085D09-68EB-9129-527F-1714BA7ADD4B}"/>
              </a:ext>
            </a:extLst>
          </p:cNvPr>
          <p:cNvSpPr txBox="1">
            <a:spLocks/>
          </p:cNvSpPr>
          <p:nvPr/>
        </p:nvSpPr>
        <p:spPr>
          <a:xfrm>
            <a:off x="319177" y="-3077"/>
            <a:ext cx="11872823" cy="122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Transmitting Sparse Features</a:t>
            </a:r>
            <a:endParaRPr lang="en-TW" sz="4000" dirty="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38" name="Picture 137" descr="A picture containing building, sculpture&#10;&#10;Description automatically generated">
            <a:extLst>
              <a:ext uri="{FF2B5EF4-FFF2-40B4-BE49-F238E27FC236}">
                <a16:creationId xmlns:a16="http://schemas.microsoft.com/office/drawing/2014/main" id="{A4E0CD6A-F05C-3378-7F1B-C27B1BE1B0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80109" y="1048138"/>
            <a:ext cx="1800000" cy="1800000"/>
          </a:xfrm>
          <a:prstGeom prst="rect">
            <a:avLst/>
          </a:prstGeom>
        </p:spPr>
      </p:pic>
      <p:pic>
        <p:nvPicPr>
          <p:cNvPr id="139" name="Picture 138" descr="A picture containing indoor&#10;&#10;Description automatically generated">
            <a:extLst>
              <a:ext uri="{FF2B5EF4-FFF2-40B4-BE49-F238E27FC236}">
                <a16:creationId xmlns:a16="http://schemas.microsoft.com/office/drawing/2014/main" id="{8D6BD4F4-FB77-947D-BE2A-0D5E7C08AF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2587341" y="1030118"/>
            <a:ext cx="1800000" cy="180000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411E0243-6D50-2CB5-A258-98251BE05E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5404174" y="1048139"/>
            <a:ext cx="1799849" cy="1799849"/>
          </a:xfrm>
          <a:prstGeom prst="rect">
            <a:avLst/>
          </a:prstGeom>
        </p:spPr>
      </p:pic>
      <p:pic>
        <p:nvPicPr>
          <p:cNvPr id="141" name="Picture 140" descr="A picture containing bed&#10;&#10;Description automatically generated">
            <a:extLst>
              <a:ext uri="{FF2B5EF4-FFF2-40B4-BE49-F238E27FC236}">
                <a16:creationId xmlns:a16="http://schemas.microsoft.com/office/drawing/2014/main" id="{A115431F-ED14-D471-6E78-C56DC169B3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8269585" y="1025069"/>
            <a:ext cx="1799849" cy="179984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80EDE361-8D5B-5292-2C83-62FEA9E3BE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419" y="4581526"/>
            <a:ext cx="1793183" cy="179318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E6EC2E4C-3F22-B478-00C6-DA5881B0B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70" y="4578194"/>
            <a:ext cx="1793183" cy="1793183"/>
          </a:xfrm>
          <a:prstGeom prst="rect">
            <a:avLst/>
          </a:prstGeom>
        </p:spPr>
      </p:pic>
      <p:pic>
        <p:nvPicPr>
          <p:cNvPr id="144" name="Picture 143" descr="A white flower with a long stem&#10;&#10;Description automatically generated with low confidence">
            <a:extLst>
              <a:ext uri="{FF2B5EF4-FFF2-40B4-BE49-F238E27FC236}">
                <a16:creationId xmlns:a16="http://schemas.microsoft.com/office/drawing/2014/main" id="{14027EC2-CFDE-B14F-0BAC-CEF7683DE6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578" y="4574861"/>
            <a:ext cx="1793183" cy="1793183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21A68D9A-A861-5EAD-6343-C30385B2E9CA}"/>
              </a:ext>
            </a:extLst>
          </p:cNvPr>
          <p:cNvSpPr txBox="1"/>
          <p:nvPr/>
        </p:nvSpPr>
        <p:spPr>
          <a:xfrm>
            <a:off x="1806678" y="2026122"/>
            <a:ext cx="1124313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sz="1482" dirty="0">
                <a:solidFill>
                  <a:schemeClr val="bg1">
                    <a:lumMod val="75000"/>
                  </a:schemeClr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Remeshing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297A9404-17F3-FE1C-9202-1254FA52BDB5}"/>
              </a:ext>
            </a:extLst>
          </p:cNvPr>
          <p:cNvCxnSpPr>
            <a:cxnSpLocks/>
          </p:cNvCxnSpPr>
          <p:nvPr/>
        </p:nvCxnSpPr>
        <p:spPr>
          <a:xfrm>
            <a:off x="1806677" y="2349525"/>
            <a:ext cx="1202746" cy="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DD1FF1C7-7FE6-80B3-CA53-0445A1269ABC}"/>
              </a:ext>
            </a:extLst>
          </p:cNvPr>
          <p:cNvSpPr txBox="1"/>
          <p:nvPr/>
        </p:nvSpPr>
        <p:spPr>
          <a:xfrm>
            <a:off x="404324" y="2846325"/>
            <a:ext cx="1345769" cy="332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TW" sz="1482" dirty="0">
                <a:solidFill>
                  <a:schemeClr val="bg1">
                    <a:lumMod val="75000"/>
                  </a:schemeClr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Input mesh </a:t>
            </a:r>
            <a:r>
              <a:rPr lang="en-TW" sz="1482" i="1" dirty="0">
                <a:solidFill>
                  <a:schemeClr val="bg1">
                    <a:lumMod val="75000"/>
                  </a:schemeClr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/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3</a:t>
                </a:r>
              </a:p>
            </p:txBody>
          </p:sp>
        </mc:Choice>
        <mc:Fallback xmlns="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28334BD-7233-1724-D2E6-40144D6E6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871" y="1120582"/>
                <a:ext cx="931461" cy="332418"/>
              </a:xfrm>
              <a:prstGeom prst="rect">
                <a:avLst/>
              </a:prstGeom>
              <a:blipFill>
                <a:blip r:embed="rId10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/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3F57E30-095F-BA52-ED25-F80A89FAF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430" y="1138573"/>
                <a:ext cx="931461" cy="332418"/>
              </a:xfrm>
              <a:prstGeom prst="rect">
                <a:avLst/>
              </a:prstGeom>
              <a:blipFill>
                <a:blip r:embed="rId11"/>
                <a:stretch>
                  <a:fillRect l="-1351"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/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solidFill>
                      <a:schemeClr val="bg1">
                        <a:lumMod val="75000"/>
                      </a:schemeClr>
                    </a:solidFill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1</a:t>
                </a: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0436F60-6DF7-8E52-4712-E8019E9E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249" y="1120582"/>
                <a:ext cx="931461" cy="332418"/>
              </a:xfrm>
              <a:prstGeom prst="rect">
                <a:avLst/>
              </a:prstGeom>
              <a:blipFill>
                <a:blip r:embed="rId12"/>
                <a:stretch>
                  <a:fillRect l="-1351"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/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Mesh </a:t>
                </a:r>
                <a14:m>
                  <m:oMath xmlns:m="http://schemas.openxmlformats.org/officeDocument/2006/math">
                    <m:r>
                      <a:rPr lang="en-US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𝑀</m:t>
                    </m:r>
                  </m:oMath>
                </a14:m>
                <a:r>
                  <a:rPr lang="en-TW" sz="1482" baseline="30000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0</a:t>
                </a:r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5C70345C-2192-8163-1E8B-596DB5019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1726" y="6307242"/>
                <a:ext cx="931461" cy="332418"/>
              </a:xfrm>
              <a:prstGeom prst="rect">
                <a:avLst/>
              </a:prstGeom>
              <a:blipFill>
                <a:blip r:embed="rId13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/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1)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D9ABF988-3A9E-4955-1359-8A3661710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314" y="6283058"/>
                <a:ext cx="1279578" cy="332418"/>
              </a:xfrm>
              <a:prstGeom prst="rect">
                <a:avLst/>
              </a:prstGeom>
              <a:blipFill>
                <a:blip r:embed="rId14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" name="Picture 152">
            <a:extLst>
              <a:ext uri="{FF2B5EF4-FFF2-40B4-BE49-F238E27FC236}">
                <a16:creationId xmlns:a16="http://schemas.microsoft.com/office/drawing/2014/main" id="{34F19973-9824-37C0-446B-C5BCA68DDD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22210" y="4574860"/>
            <a:ext cx="1799849" cy="1799849"/>
          </a:xfrm>
          <a:prstGeom prst="rect">
            <a:avLst/>
          </a:prstGeom>
        </p:spPr>
      </p:pic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626C0AA-DF79-FB90-29C0-F2E07FA79F8E}"/>
              </a:ext>
            </a:extLst>
          </p:cNvPr>
          <p:cNvGrpSpPr/>
          <p:nvPr/>
        </p:nvGrpSpPr>
        <p:grpSpPr>
          <a:xfrm>
            <a:off x="4713826" y="2650008"/>
            <a:ext cx="534281" cy="534281"/>
            <a:chOff x="2258499" y="1198896"/>
            <a:chExt cx="288536" cy="288536"/>
          </a:xfrm>
        </p:grpSpPr>
        <p:sp>
          <p:nvSpPr>
            <p:cNvPr id="155" name="Trapezoid 154">
              <a:extLst>
                <a:ext uri="{FF2B5EF4-FFF2-40B4-BE49-F238E27FC236}">
                  <a16:creationId xmlns:a16="http://schemas.microsoft.com/office/drawing/2014/main" id="{880863F7-152E-6B32-3FB2-8500AEEEC3E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bg1">
                    <a:lumMod val="85000"/>
                  </a:schemeClr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6" name="Trapezoid 155">
              <a:extLst>
                <a:ext uri="{FF2B5EF4-FFF2-40B4-BE49-F238E27FC236}">
                  <a16:creationId xmlns:a16="http://schemas.microsoft.com/office/drawing/2014/main" id="{E775277E-A9D7-43D4-5485-A80AE67E205E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bg1">
                      <a:lumMod val="75000"/>
                    </a:schemeClr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8D855E7-2724-223D-6639-A63E356A5CA2}"/>
              </a:ext>
            </a:extLst>
          </p:cNvPr>
          <p:cNvGrpSpPr/>
          <p:nvPr/>
        </p:nvGrpSpPr>
        <p:grpSpPr>
          <a:xfrm>
            <a:off x="7627751" y="2649225"/>
            <a:ext cx="534281" cy="534281"/>
            <a:chOff x="2258499" y="1198896"/>
            <a:chExt cx="288536" cy="288536"/>
          </a:xfrm>
        </p:grpSpPr>
        <p:sp>
          <p:nvSpPr>
            <p:cNvPr id="158" name="Trapezoid 157">
              <a:extLst>
                <a:ext uri="{FF2B5EF4-FFF2-40B4-BE49-F238E27FC236}">
                  <a16:creationId xmlns:a16="http://schemas.microsoft.com/office/drawing/2014/main" id="{AFFC9C76-8045-8AA7-FC7E-917C3EBF618A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59" name="Trapezoid 158">
              <a:extLst>
                <a:ext uri="{FF2B5EF4-FFF2-40B4-BE49-F238E27FC236}">
                  <a16:creationId xmlns:a16="http://schemas.microsoft.com/office/drawing/2014/main" id="{1C80E11E-BF51-7EBE-FE1F-0C47BBEC1EF2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bg1">
                      <a:lumMod val="75000"/>
                    </a:schemeClr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5144A05-75EE-DA82-0D67-0788575300A2}"/>
              </a:ext>
            </a:extLst>
          </p:cNvPr>
          <p:cNvGrpSpPr/>
          <p:nvPr/>
        </p:nvGrpSpPr>
        <p:grpSpPr>
          <a:xfrm>
            <a:off x="10345059" y="2661418"/>
            <a:ext cx="534281" cy="534281"/>
            <a:chOff x="2258499" y="1198896"/>
            <a:chExt cx="288536" cy="288536"/>
          </a:xfrm>
        </p:grpSpPr>
        <p:sp>
          <p:nvSpPr>
            <p:cNvPr id="161" name="Trapezoid 160">
              <a:extLst>
                <a:ext uri="{FF2B5EF4-FFF2-40B4-BE49-F238E27FC236}">
                  <a16:creationId xmlns:a16="http://schemas.microsoft.com/office/drawing/2014/main" id="{8D6A36FF-65F0-968B-E246-94806E6927B8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2" name="Trapezoid 161">
              <a:extLst>
                <a:ext uri="{FF2B5EF4-FFF2-40B4-BE49-F238E27FC236}">
                  <a16:creationId xmlns:a16="http://schemas.microsoft.com/office/drawing/2014/main" id="{F805A85F-522E-70F5-50F3-F1D00AE68D37}"/>
                </a:ext>
              </a:extLst>
            </p:cNvPr>
            <p:cNvSpPr/>
            <p:nvPr/>
          </p:nvSpPr>
          <p:spPr>
            <a:xfrm>
              <a:off x="2258499" y="1204033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bg1">
                      <a:lumMod val="75000"/>
                    </a:schemeClr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E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2FC3F223-1A6D-EC4F-CA16-ABB6268BBB7D}"/>
              </a:ext>
            </a:extLst>
          </p:cNvPr>
          <p:cNvGrpSpPr/>
          <p:nvPr/>
        </p:nvGrpSpPr>
        <p:grpSpPr>
          <a:xfrm>
            <a:off x="9302247" y="4257911"/>
            <a:ext cx="534281" cy="534281"/>
            <a:chOff x="2258499" y="1198896"/>
            <a:chExt cx="288536" cy="288536"/>
          </a:xfrm>
        </p:grpSpPr>
        <p:sp>
          <p:nvSpPr>
            <p:cNvPr id="164" name="Trapezoid 163">
              <a:extLst>
                <a:ext uri="{FF2B5EF4-FFF2-40B4-BE49-F238E27FC236}">
                  <a16:creationId xmlns:a16="http://schemas.microsoft.com/office/drawing/2014/main" id="{F5AA9BAE-C797-34FC-DB02-9657975F089C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5" name="Trapezoid 164">
              <a:extLst>
                <a:ext uri="{FF2B5EF4-FFF2-40B4-BE49-F238E27FC236}">
                  <a16:creationId xmlns:a16="http://schemas.microsoft.com/office/drawing/2014/main" id="{6300932A-950D-1772-E1E4-1E48EBB5B0DA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0A4324D-A4E8-9A69-8AC2-149AEF0C441E}"/>
              </a:ext>
            </a:extLst>
          </p:cNvPr>
          <p:cNvGrpSpPr/>
          <p:nvPr/>
        </p:nvGrpSpPr>
        <p:grpSpPr>
          <a:xfrm>
            <a:off x="6337315" y="4257911"/>
            <a:ext cx="534281" cy="534281"/>
            <a:chOff x="2258499" y="1198896"/>
            <a:chExt cx="288536" cy="288536"/>
          </a:xfrm>
        </p:grpSpPr>
        <p:sp>
          <p:nvSpPr>
            <p:cNvPr id="167" name="Trapezoid 166">
              <a:extLst>
                <a:ext uri="{FF2B5EF4-FFF2-40B4-BE49-F238E27FC236}">
                  <a16:creationId xmlns:a16="http://schemas.microsoft.com/office/drawing/2014/main" id="{7E07CE59-C176-E844-574B-726980C544DE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68" name="Trapezoid 167">
              <a:extLst>
                <a:ext uri="{FF2B5EF4-FFF2-40B4-BE49-F238E27FC236}">
                  <a16:creationId xmlns:a16="http://schemas.microsoft.com/office/drawing/2014/main" id="{DFB5AEBF-CBF0-39CD-0A62-4150091B11D8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4250E0B-2B5F-01A2-0017-AEF501D376FF}"/>
              </a:ext>
            </a:extLst>
          </p:cNvPr>
          <p:cNvGrpSpPr/>
          <p:nvPr/>
        </p:nvGrpSpPr>
        <p:grpSpPr>
          <a:xfrm>
            <a:off x="3245557" y="4270902"/>
            <a:ext cx="534281" cy="534281"/>
            <a:chOff x="2258499" y="1198896"/>
            <a:chExt cx="288536" cy="288536"/>
          </a:xfrm>
        </p:grpSpPr>
        <p:sp>
          <p:nvSpPr>
            <p:cNvPr id="170" name="Trapezoid 169">
              <a:extLst>
                <a:ext uri="{FF2B5EF4-FFF2-40B4-BE49-F238E27FC236}">
                  <a16:creationId xmlns:a16="http://schemas.microsoft.com/office/drawing/2014/main" id="{13117330-05BF-D8F8-5FB2-C03C64E5BB7F}"/>
                </a:ext>
              </a:extLst>
            </p:cNvPr>
            <p:cNvSpPr/>
            <p:nvPr/>
          </p:nvSpPr>
          <p:spPr>
            <a:xfrm rot="5400000">
              <a:off x="2258499" y="1220889"/>
              <a:ext cx="288536" cy="244550"/>
            </a:xfrm>
            <a:prstGeom prst="trapezoid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 sz="1482" i="1" dirty="0">
                <a:solidFill>
                  <a:schemeClr val="tx1"/>
                </a:solidFill>
                <a:latin typeface="Linux Libertine O" panose="02000503000000000000" pitchFamily="2" charset="0"/>
                <a:ea typeface="Linux Libertine O" panose="02000503000000000000" pitchFamily="2" charset="0"/>
                <a:cs typeface="Linux Libertine O" panose="02000503000000000000" pitchFamily="2" charset="0"/>
              </a:endParaRPr>
            </a:p>
          </p:txBody>
        </p:sp>
        <p:sp>
          <p:nvSpPr>
            <p:cNvPr id="171" name="Trapezoid 170">
              <a:extLst>
                <a:ext uri="{FF2B5EF4-FFF2-40B4-BE49-F238E27FC236}">
                  <a16:creationId xmlns:a16="http://schemas.microsoft.com/office/drawing/2014/main" id="{349E17BC-7FCC-D944-083D-F551B65604BF}"/>
                </a:ext>
              </a:extLst>
            </p:cNvPr>
            <p:cNvSpPr/>
            <p:nvPr/>
          </p:nvSpPr>
          <p:spPr>
            <a:xfrm>
              <a:off x="2258499" y="1201715"/>
              <a:ext cx="288536" cy="244550"/>
            </a:xfrm>
            <a:prstGeom prst="trapezoi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sz="1482" i="1" dirty="0">
                  <a:solidFill>
                    <a:schemeClr val="tx1"/>
                  </a:solidFill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rPr>
                <a:t>D</a:t>
              </a:r>
            </a:p>
          </p:txBody>
        </p:sp>
      </p:grpSp>
      <p:cxnSp>
        <p:nvCxnSpPr>
          <p:cNvPr id="172" name="Elbow Connector 171">
            <a:extLst>
              <a:ext uri="{FF2B5EF4-FFF2-40B4-BE49-F238E27FC236}">
                <a16:creationId xmlns:a16="http://schemas.microsoft.com/office/drawing/2014/main" id="{12C3B233-3591-BDBF-3578-B5810601AE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71599" y="2430529"/>
            <a:ext cx="0" cy="666611"/>
          </a:xfrm>
          <a:prstGeom prst="bentConnector2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Elbow Connector 172">
            <a:extLst>
              <a:ext uri="{FF2B5EF4-FFF2-40B4-BE49-F238E27FC236}">
                <a16:creationId xmlns:a16="http://schemas.microsoft.com/office/drawing/2014/main" id="{9C53C5F7-B087-1FC4-BA41-6B334F280D8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85523" y="2443494"/>
            <a:ext cx="0" cy="666611"/>
          </a:xfrm>
          <a:prstGeom prst="bentConnector2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Elbow Connector 173">
            <a:extLst>
              <a:ext uri="{FF2B5EF4-FFF2-40B4-BE49-F238E27FC236}">
                <a16:creationId xmlns:a16="http://schemas.microsoft.com/office/drawing/2014/main" id="{4CEE151B-C1E0-2C82-BF23-C2FEA669C2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98473" y="2439263"/>
            <a:ext cx="0" cy="666611"/>
          </a:xfrm>
          <a:prstGeom prst="bentConnector2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Elbow Connector 174">
            <a:extLst>
              <a:ext uri="{FF2B5EF4-FFF2-40B4-BE49-F238E27FC236}">
                <a16:creationId xmlns:a16="http://schemas.microsoft.com/office/drawing/2014/main" id="{7D33998D-F917-80A6-BC02-33B06E660401}"/>
              </a:ext>
            </a:extLst>
          </p:cNvPr>
          <p:cNvCxnSpPr>
            <a:cxnSpLocks/>
          </p:cNvCxnSpPr>
          <p:nvPr/>
        </p:nvCxnSpPr>
        <p:spPr>
          <a:xfrm flipH="1">
            <a:off x="8596706" y="4726616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Elbow Connector 175">
            <a:extLst>
              <a:ext uri="{FF2B5EF4-FFF2-40B4-BE49-F238E27FC236}">
                <a16:creationId xmlns:a16="http://schemas.microsoft.com/office/drawing/2014/main" id="{C7CBA102-3AB2-1036-0A56-75553D6D39DF}"/>
              </a:ext>
            </a:extLst>
          </p:cNvPr>
          <p:cNvCxnSpPr>
            <a:cxnSpLocks/>
          </p:cNvCxnSpPr>
          <p:nvPr/>
        </p:nvCxnSpPr>
        <p:spPr>
          <a:xfrm flipH="1">
            <a:off x="5507228" y="4741666"/>
            <a:ext cx="733272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Elbow Connector 176">
            <a:extLst>
              <a:ext uri="{FF2B5EF4-FFF2-40B4-BE49-F238E27FC236}">
                <a16:creationId xmlns:a16="http://schemas.microsoft.com/office/drawing/2014/main" id="{9F5A97F7-5F72-9E5B-3F46-8DCA63BD3F6E}"/>
              </a:ext>
            </a:extLst>
          </p:cNvPr>
          <p:cNvCxnSpPr>
            <a:cxnSpLocks/>
          </p:cNvCxnSpPr>
          <p:nvPr/>
        </p:nvCxnSpPr>
        <p:spPr>
          <a:xfrm flipH="1">
            <a:off x="2508821" y="4711565"/>
            <a:ext cx="666611" cy="333305"/>
          </a:xfrm>
          <a:prstGeom prst="bentConnector2">
            <a:avLst/>
          </a:prstGeom>
          <a:ln w="22225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Elbow Connector 177">
            <a:extLst>
              <a:ext uri="{FF2B5EF4-FFF2-40B4-BE49-F238E27FC236}">
                <a16:creationId xmlns:a16="http://schemas.microsoft.com/office/drawing/2014/main" id="{7BCC1F8B-D048-DA58-780B-D444AA514E5C}"/>
              </a:ext>
            </a:extLst>
          </p:cNvPr>
          <p:cNvCxnSpPr>
            <a:cxnSpLocks/>
          </p:cNvCxnSpPr>
          <p:nvPr/>
        </p:nvCxnSpPr>
        <p:spPr>
          <a:xfrm rot="5400000">
            <a:off x="9827942" y="3150179"/>
            <a:ext cx="1332000" cy="1287029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Elbow Connector 178">
            <a:extLst>
              <a:ext uri="{FF2B5EF4-FFF2-40B4-BE49-F238E27FC236}">
                <a16:creationId xmlns:a16="http://schemas.microsoft.com/office/drawing/2014/main" id="{E379D3A7-46EF-9EBE-EC7A-D8BC72A5C273}"/>
              </a:ext>
            </a:extLst>
          </p:cNvPr>
          <p:cNvCxnSpPr>
            <a:cxnSpLocks/>
          </p:cNvCxnSpPr>
          <p:nvPr/>
        </p:nvCxnSpPr>
        <p:spPr>
          <a:xfrm rot="5400000">
            <a:off x="6980718" y="3030354"/>
            <a:ext cx="1332000" cy="1528314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Elbow Connector 179">
            <a:extLst>
              <a:ext uri="{FF2B5EF4-FFF2-40B4-BE49-F238E27FC236}">
                <a16:creationId xmlns:a16="http://schemas.microsoft.com/office/drawing/2014/main" id="{BAD5B636-67D8-CF57-4F0D-CE2E66BFE834}"/>
              </a:ext>
            </a:extLst>
          </p:cNvPr>
          <p:cNvCxnSpPr>
            <a:cxnSpLocks/>
          </p:cNvCxnSpPr>
          <p:nvPr/>
        </p:nvCxnSpPr>
        <p:spPr>
          <a:xfrm rot="5400000">
            <a:off x="3971621" y="2970804"/>
            <a:ext cx="1332000" cy="1686526"/>
          </a:xfrm>
          <a:prstGeom prst="bentConnector2">
            <a:avLst/>
          </a:prstGeom>
          <a:ln w="22225">
            <a:solidFill>
              <a:schemeClr val="tx1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8AEC4F8A-1037-C530-1227-7EA90FF68174}"/>
              </a:ext>
            </a:extLst>
          </p:cNvPr>
          <p:cNvCxnSpPr>
            <a:cxnSpLocks/>
          </p:cNvCxnSpPr>
          <p:nvPr/>
        </p:nvCxnSpPr>
        <p:spPr>
          <a:xfrm>
            <a:off x="5744362" y="2925337"/>
            <a:ext cx="1866510" cy="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8DB69E7-4BFC-26F6-28B8-D39516972AFE}"/>
              </a:ext>
            </a:extLst>
          </p:cNvPr>
          <p:cNvCxnSpPr>
            <a:cxnSpLocks/>
          </p:cNvCxnSpPr>
          <p:nvPr/>
        </p:nvCxnSpPr>
        <p:spPr>
          <a:xfrm>
            <a:off x="8668646" y="2926634"/>
            <a:ext cx="1666528" cy="0"/>
          </a:xfrm>
          <a:prstGeom prst="straightConnector1">
            <a:avLst/>
          </a:prstGeom>
          <a:ln w="22225">
            <a:solidFill>
              <a:schemeClr val="bg1">
                <a:lumMod val="75000"/>
              </a:schemeClr>
            </a:solidFill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5" name="Elbow Connector 184">
            <a:extLst>
              <a:ext uri="{FF2B5EF4-FFF2-40B4-BE49-F238E27FC236}">
                <a16:creationId xmlns:a16="http://schemas.microsoft.com/office/drawing/2014/main" id="{FB69780F-B196-B11E-B3EB-66D332FA6AC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193495" y="4281901"/>
            <a:ext cx="0" cy="666611"/>
          </a:xfrm>
          <a:prstGeom prst="bentConnector2">
            <a:avLst/>
          </a:prstGeom>
          <a:ln w="222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2A6357B-9D71-409E-ADD2-E9774226C4E7}"/>
                  </a:ext>
                </a:extLst>
              </p:cNvPr>
              <p:cNvSpPr txBox="1"/>
              <p:nvPr/>
            </p:nvSpPr>
            <p:spPr>
              <a:xfrm>
                <a:off x="9563878" y="3637353"/>
                <a:ext cx="1623837" cy="353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sparsity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0)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22A6357B-9D71-409E-ADD2-E9774226C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878" y="3637353"/>
                <a:ext cx="1623837" cy="353772"/>
              </a:xfrm>
              <a:prstGeom prst="rect">
                <a:avLst/>
              </a:prstGeom>
              <a:blipFill>
                <a:blip r:embed="rId16"/>
                <a:stretch>
                  <a:fillRect t="-344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964C30A4-E9D2-06EC-3F65-D69F5C75602D}"/>
                  </a:ext>
                </a:extLst>
              </p:cNvPr>
              <p:cNvSpPr txBox="1"/>
              <p:nvPr/>
            </p:nvSpPr>
            <p:spPr>
              <a:xfrm>
                <a:off x="6826045" y="3642796"/>
                <a:ext cx="1623837" cy="353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sparsity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1)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964C30A4-E9D2-06EC-3F65-D69F5C756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045" y="3642796"/>
                <a:ext cx="1623837" cy="353772"/>
              </a:xfrm>
              <a:prstGeom prst="rect">
                <a:avLst/>
              </a:prstGeom>
              <a:blipFill>
                <a:blip r:embed="rId17"/>
                <a:stretch>
                  <a:fillRect t="-7143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B137BD7-426F-9ED2-7929-8ACABD2E4531}"/>
                  </a:ext>
                </a:extLst>
              </p:cNvPr>
              <p:cNvSpPr txBox="1"/>
              <p:nvPr/>
            </p:nvSpPr>
            <p:spPr>
              <a:xfrm>
                <a:off x="3910571" y="3637353"/>
                <a:ext cx="1623837" cy="353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sparsity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2)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B137BD7-426F-9ED2-7929-8ACABD2E4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571" y="3637353"/>
                <a:ext cx="1623837" cy="353772"/>
              </a:xfrm>
              <a:prstGeom prst="rect">
                <a:avLst/>
              </a:prstGeom>
              <a:blipFill>
                <a:blip r:embed="rId18"/>
                <a:stretch>
                  <a:fillRect t="-344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/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114D70F5-DA4C-0424-ACCB-33021208C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840" y="2798176"/>
                <a:ext cx="256381" cy="236625"/>
              </a:xfrm>
              <a:prstGeom prst="rect">
                <a:avLst/>
              </a:prstGeom>
              <a:blipFill>
                <a:blip r:embed="rId19"/>
                <a:stretch>
                  <a:fillRect l="-181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/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F4153484-83CD-CF4F-AA29-961B2A9A9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2200" y="2794085"/>
                <a:ext cx="245061" cy="236625"/>
              </a:xfrm>
              <a:prstGeom prst="rect">
                <a:avLst/>
              </a:prstGeom>
              <a:blipFill>
                <a:blip r:embed="rId20"/>
                <a:stretch>
                  <a:fillRect l="-25000" r="-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/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sz="148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82" i="1">
                              <a:latin typeface="Cambria Math" panose="02040503050406030204" pitchFamily="18" charset="0"/>
                              <a:ea typeface="Linux Libertine O" panose="02000503000000000000" pitchFamily="2" charset="0"/>
                              <a:cs typeface="Linux Libertine O" panose="02000503000000000000" pitchFamily="2" charset="0"/>
                            </a:rPr>
                            <m:t>𝑓</m:t>
                          </m:r>
                        </m:e>
                        <m:sup>
                          <m:r>
                            <a:rPr lang="en-US" sz="1482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TW" sz="1482" dirty="0"/>
              </a:p>
            </p:txBody>
          </p:sp>
        </mc:Choice>
        <mc:Fallback xmlns=""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54014A9E-81AC-DDCC-3115-4FEE0F2B8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622" y="2798176"/>
                <a:ext cx="256381" cy="236625"/>
              </a:xfrm>
              <a:prstGeom prst="rect">
                <a:avLst/>
              </a:prstGeom>
              <a:blipFill>
                <a:blip r:embed="rId21"/>
                <a:stretch>
                  <a:fillRect l="-19048" r="-476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/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 (level 2)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2D4C2EBD-6F51-B05C-13E2-B7D536F2E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970" y="6296082"/>
                <a:ext cx="1279578" cy="332418"/>
              </a:xfrm>
              <a:prstGeom prst="rect">
                <a:avLst/>
              </a:prstGeom>
              <a:blipFill>
                <a:blip r:embed="rId22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/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TW" sz="1482" i="1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</m:ctrlPr>
                      </m:sSubPr>
                      <m:e>
                        <m:r>
                          <a:rPr lang="en-TW" sz="1482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 O" panose="02000503000000000000" pitchFamily="2" charset="0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82">
                            <a:latin typeface="Cambria Math" panose="02040503050406030204" pitchFamily="18" charset="0"/>
                            <a:ea typeface="Linux Libertine O" panose="02000503000000000000" pitchFamily="2" charset="0"/>
                            <a:cs typeface="Linux Libertine O" panose="02000503000000000000" pitchFamily="2" charset="0"/>
                          </a:rPr>
                          <m:t>rec</m:t>
                        </m:r>
                      </m:sub>
                    </m:sSub>
                    <m:r>
                      <a:rPr lang="en-TW" sz="1482" i="1">
                        <a:latin typeface="Cambria Math" panose="02040503050406030204" pitchFamily="18" charset="0"/>
                        <a:ea typeface="Linux Libertine O" panose="02000503000000000000" pitchFamily="2" charset="0"/>
                        <a:cs typeface="Linux Libertine O" panose="02000503000000000000" pitchFamily="2" charset="0"/>
                      </a:rPr>
                      <m:t> </m:t>
                    </m:r>
                  </m:oMath>
                </a14:m>
                <a:r>
                  <a:rPr lang="en-TW" sz="1482" dirty="0">
                    <a:latin typeface="Linux Libertine O" panose="02000503000000000000" pitchFamily="2" charset="0"/>
                    <a:ea typeface="Linux Libertine O" panose="02000503000000000000" pitchFamily="2" charset="0"/>
                    <a:cs typeface="Linux Libertine O" panose="02000503000000000000" pitchFamily="2" charset="0"/>
                  </a:rPr>
                  <a:t>(level 3)</a:t>
                </a:r>
                <a:endParaRPr lang="en-TW" sz="1482" baseline="30000" dirty="0">
                  <a:latin typeface="Linux Libertine O" panose="02000503000000000000" pitchFamily="2" charset="0"/>
                  <a:ea typeface="Linux Libertine O" panose="02000503000000000000" pitchFamily="2" charset="0"/>
                  <a:cs typeface="Linux Libertine O" panose="02000503000000000000" pitchFamily="2" charset="0"/>
                </a:endParaRPr>
              </a:p>
            </p:txBody>
          </p:sp>
        </mc:Choice>
        <mc:Fallback xmlns=""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4D21C9B5-43C2-93D2-E0F4-2A19CAAB6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378" y="6277934"/>
                <a:ext cx="1279578" cy="332418"/>
              </a:xfrm>
              <a:prstGeom prst="rect">
                <a:avLst/>
              </a:prstGeom>
              <a:blipFill>
                <a:blip r:embed="rId23"/>
                <a:stretch>
                  <a:fillRect t="-740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8976A4-DFF3-856E-DAC2-A5ACE3824BF4}"/>
              </a:ext>
            </a:extLst>
          </p:cNvPr>
          <p:cNvCxnSpPr>
            <a:cxnSpLocks/>
          </p:cNvCxnSpPr>
          <p:nvPr/>
        </p:nvCxnSpPr>
        <p:spPr>
          <a:xfrm flipH="1">
            <a:off x="3790911" y="4574860"/>
            <a:ext cx="2448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AD636C-6E48-C426-CA81-A9F92D903575}"/>
              </a:ext>
            </a:extLst>
          </p:cNvPr>
          <p:cNvCxnSpPr>
            <a:cxnSpLocks/>
          </p:cNvCxnSpPr>
          <p:nvPr/>
        </p:nvCxnSpPr>
        <p:spPr>
          <a:xfrm flipH="1">
            <a:off x="6882078" y="4576160"/>
            <a:ext cx="2376000" cy="0"/>
          </a:xfrm>
          <a:prstGeom prst="straightConnector1">
            <a:avLst/>
          </a:prstGeom>
          <a:ln w="22225"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2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  <p:bldP spid="18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274</Words>
  <Application>Microsoft Macintosh PowerPoint</Application>
  <PresentationFormat>Widescreen</PresentationFormat>
  <Paragraphs>118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LinLibertineT</vt:lpstr>
      <vt:lpstr>Linux Libertine O</vt:lpstr>
      <vt:lpstr>Arial</vt:lpstr>
      <vt:lpstr>Calibri</vt:lpstr>
      <vt:lpstr>Calibri Light</vt:lpstr>
      <vt:lpstr>Cambria Math</vt:lpstr>
      <vt:lpstr>Helvetica Neue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Yun-Chun Chen</dc:creator>
  <cp:lastModifiedBy>Yun-Chun Chen</cp:lastModifiedBy>
  <cp:revision>385</cp:revision>
  <dcterms:created xsi:type="dcterms:W3CDTF">2023-08-06T06:51:26Z</dcterms:created>
  <dcterms:modified xsi:type="dcterms:W3CDTF">2023-08-22T06:08:55Z</dcterms:modified>
</cp:coreProperties>
</file>