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64" r:id="rId3"/>
    <p:sldId id="269" r:id="rId4"/>
    <p:sldId id="452" r:id="rId5"/>
    <p:sldId id="427" r:id="rId6"/>
    <p:sldId id="453" r:id="rId7"/>
    <p:sldId id="451" r:id="rId8"/>
    <p:sldId id="262" r:id="rId9"/>
    <p:sldId id="438" r:id="rId10"/>
    <p:sldId id="440" r:id="rId11"/>
    <p:sldId id="449" r:id="rId12"/>
    <p:sldId id="459" r:id="rId13"/>
    <p:sldId id="467" r:id="rId14"/>
    <p:sldId id="272" r:id="rId15"/>
    <p:sldId id="466" r:id="rId16"/>
    <p:sldId id="461" r:id="rId17"/>
    <p:sldId id="463" r:id="rId18"/>
    <p:sldId id="34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4"/>
    <p:restoredTop sz="83482"/>
  </p:normalViewPr>
  <p:slideViewPr>
    <p:cSldViewPr snapToGrid="0">
      <p:cViewPr varScale="1">
        <p:scale>
          <a:sx n="79" d="100"/>
          <a:sy n="79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Better geometric detail</c:v>
                </c:pt>
                <c:pt idx="1">
                  <c:v>Better visual quality</c:v>
                </c:pt>
                <c:pt idx="2">
                  <c:v>More consistent with input text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0.96350000000000002</c:v>
                </c:pt>
                <c:pt idx="1">
                  <c:v>1</c:v>
                </c:pt>
                <c:pt idx="2">
                  <c:v>0.98799999999999999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77-E642-BC88-A7CA54EB37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Magic3D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Better geometric detail</c:v>
                </c:pt>
                <c:pt idx="1">
                  <c:v>Better visual quality</c:v>
                </c:pt>
                <c:pt idx="2">
                  <c:v>More consistent with input text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3.6499999999999977E-2</c:v>
                </c:pt>
                <c:pt idx="1">
                  <c:v>0</c:v>
                </c:pt>
                <c:pt idx="2">
                  <c:v>1.2000000000000011E-2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77-E642-BC88-A7CA54EB3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7973888"/>
        <c:axId val="2017864288"/>
      </c:barChart>
      <c:catAx>
        <c:axId val="20179738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17864288"/>
        <c:crosses val="autoZero"/>
        <c:auto val="1"/>
        <c:lblAlgn val="ctr"/>
        <c:lblOffset val="100"/>
        <c:noMultiLvlLbl val="0"/>
      </c:catAx>
      <c:valAx>
        <c:axId val="201786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797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3">
          <a:satMod val="175000"/>
          <a:alpha val="40000"/>
        </a:schemeClr>
      </a:glow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0.84150000000000003</c:v>
                </c:pt>
                <c:pt idx="1">
                  <c:v>0.65849999999999997</c:v>
                </c:pt>
                <c:pt idx="2">
                  <c:v>0.69499999999999995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1-0248-B687-91B05F6DD3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0.15849999999999997</c:v>
                </c:pt>
                <c:pt idx="1">
                  <c:v>0.34150000000000003</c:v>
                </c:pt>
                <c:pt idx="2">
                  <c:v>0.30500000000000005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91-0248-B687-91B05F6DD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1199792"/>
        <c:axId val="1051201504"/>
      </c:barChart>
      <c:catAx>
        <c:axId val="1051199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51201504"/>
        <c:crosses val="autoZero"/>
        <c:auto val="1"/>
        <c:lblAlgn val="ctr"/>
        <c:lblOffset val="100"/>
        <c:noMultiLvlLbl val="0"/>
      </c:catAx>
      <c:valAx>
        <c:axId val="105120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199792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3">
          <a:satMod val="175000"/>
          <a:alpha val="40000"/>
        </a:schemeClr>
      </a:glow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0.89049999999999996</c:v>
                </c:pt>
                <c:pt idx="1">
                  <c:v>0.93899999999999995</c:v>
                </c:pt>
                <c:pt idx="2">
                  <c:v>0.76900000000000002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50-2046-9299-5E243DEC46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0.10950000000000004</c:v>
                </c:pt>
                <c:pt idx="1">
                  <c:v>6.1000000000000054E-2</c:v>
                </c:pt>
                <c:pt idx="2">
                  <c:v>0.23099999999999998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50-2046-9299-5E243DEC4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68483696"/>
        <c:axId val="568485408"/>
      </c:barChart>
      <c:catAx>
        <c:axId val="568483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8485408"/>
        <c:crosses val="autoZero"/>
        <c:auto val="1"/>
        <c:lblAlgn val="ctr"/>
        <c:lblOffset val="100"/>
        <c:noMultiLvlLbl val="0"/>
      </c:catAx>
      <c:valAx>
        <c:axId val="56848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483696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3">
          <a:satMod val="175000"/>
          <a:alpha val="40000"/>
        </a:schemeClr>
      </a:glow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59912-1DA1-8A4E-ABE9-3E20B51FC44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AE205-FBAB-504B-AC73-0D4ABAED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4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8A3D8-767C-3714-AFC0-3E97114E8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31205-C090-64A4-6C79-56F501713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866F12-6383-BC04-C8B0-51E670E20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06752-32CE-F601-5680-1B2A3C87C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E3DD-96DE-B44E-80E5-BEB4A6824B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8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9B71-AFD8-DAF0-CFE6-4580F58D4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F9E38-72C5-42A0-B298-A165D7AD6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0B12F2-B6D6-C0C2-0F4D-829708404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80FB7-FF3E-A47A-4EFF-E9AFC8EE0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E3DD-96DE-B44E-80E5-BEB4A6824B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3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99041-AD58-3384-48D5-33F593F8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2AA9D-3A67-F0F3-7AF1-7AE77C360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887FF8-693D-0093-E349-F7C01C0E1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LinLibertine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726D-3502-E306-4E1B-8DAB08E92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2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3F05A-1DA0-CBDA-72FD-4BF8555BE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85E4B-C0EA-75D0-019E-23578B227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755E0-5B53-624C-FAF2-3CC4EF6A8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latin typeface="LinLibertine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DD080-C5BB-719A-840A-00034DCA8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6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3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387FF-BB71-1966-47C7-5F00F28B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E13E4-863E-54E4-3E59-683ACF927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EB315-5ECE-A3C4-79B4-F0E17B7AC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41F4A-4739-E971-5BBA-C65187D56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2C801-D3D4-6306-A282-75B79CF3E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F62D7-F699-32B0-D354-9C0972B45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4F482A-1594-C68B-448C-65D7911DB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54FB7-7422-2209-0A04-6BCA045F6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42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50D3-D99B-6ACE-DDC9-E162EB4E3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267DD-6B13-1736-2231-B6D307854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FFD0E-D5ED-F7FC-D4AA-4C539FC9C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0D24-1336-CB5F-E7A7-14D7B6D6B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67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EA348-470F-124D-A115-CAC4F80890C4}" type="slidenum">
              <a:rPr lang="en-TW" smtClean="0"/>
              <a:t>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3937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8642-4B16-065C-77D2-1E2F2DEFE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6BBB7-642E-247E-ED1F-D52AFBA96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D89F0-DC7D-6587-3F84-AD3B9BE68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B456C-CBDD-DBC0-DB75-106E8C9B7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50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5848-DA15-225C-9748-0234C932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B34BA9-3400-3B83-AEE0-6B8366CD7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5ECAC-6823-3615-B9E7-0777EB94E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1C48C-0347-4A9B-D034-772D1CCEE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310BC-0B2E-AB43-988F-E67D6D956F38}" type="slidenum">
              <a:rPr lang="en-TW" smtClean="0"/>
              <a:t>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9706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78871-CAAB-24FA-93AB-32F649C8E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4BA44-068C-1576-2C4F-D5B34FB17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EBA77-2A45-CE24-B8E8-81D847226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98E35-EFD6-ACAF-35D7-8537F47EB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310BC-0B2E-AB43-988F-E67D6D956F38}" type="slidenum">
              <a:rPr lang="en-TW" smtClean="0"/>
              <a:t>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6772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F82F1-476C-C07D-5F2A-CBA15903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213D02-0484-42F1-48F2-E006B7295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432BB-9580-62F4-F001-55D3E8D66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E0EBC-9BF3-DCDF-3D3B-A97D36E96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E3DD-96DE-B44E-80E5-BEB4A6824B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6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E3DD-96DE-B44E-80E5-BEB4A6824B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7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3D325-62CA-3B54-D329-756AF712D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62A8B-5A6A-796A-8B4F-84A1D8620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156E4-85DB-2D22-D1AF-60F42BF14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16CFC-8BB1-990C-5E9E-CC1051C5C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E3DD-96DE-B44E-80E5-BEB4A6824B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0488-6417-530F-8BD1-9327A9610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CA32E-2EBE-D6A1-2FB7-094EA752C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782C4-9067-0F79-D181-3A52E06F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6BE54-A656-FEDF-439B-9D369E38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2D2F3-D0D7-228C-AE71-A005A2E0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5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D1DA-2B72-7724-AE26-963E8535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0CA2-25E7-5CC1-9945-36DAF02EE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9B38F-D1EC-D818-C4D5-E271C67C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AA266-EA68-5AAA-F676-C963FDE0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8FDFF-ECCE-1CDE-7CE4-01315F87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74FADA-D795-F9FB-CD91-8C7C3AD1A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A3AD1-33C6-7029-14CD-548C86CA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CA895-DFEF-200B-5541-34FAE004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5365-C8F2-F648-132F-8CC7D12C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1A76-EFEA-979F-521B-2CEBAD5F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0288-91C1-D1CF-608F-1E5D3877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AC5B3-CBB3-C4C4-8364-C161C9642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3E2E3-9620-3FD4-9B55-888AAD09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1BB4-0045-D48F-EB51-492A247E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E8E68-FD92-B20B-AF8A-CB3211E7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2AA3-4003-C035-B9DD-049AB4A6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7DC6D-188B-7D12-49D3-B7CDD1C2B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9D943-7DA5-81FA-0166-87E538A7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F81DA-070F-B3DF-15ED-654D2943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CE635-DE3C-7A4F-270D-FD5F00C7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47CA-899A-23CB-3666-037EE723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A4F24-9565-1C84-96F3-44D2DBE86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A2495-DEB6-02C2-C9F0-258CE7424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9F195-5A3F-B05C-1870-59DA853E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57C02-CE21-FC05-A0AA-115BD68E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C268B-6CBD-05C5-1AE2-91F6E711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05C0-B748-E8A4-A1C8-AE2C48B5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32DBA-567C-AA04-09A2-AFE86A7DC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DB6DF-E354-083A-9F17-8AF9A9A43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8FAF8-F841-5F26-9A99-D496CE4E6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1F32DA-47B4-CA68-E39E-40E4029B0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504AA-0474-6717-639B-A8A65781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D5D99-2281-4BA1-52DA-22E00E70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34975-440F-FB2E-98B3-603FD31A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F641-3765-D442-AB7B-0BB0062A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2C1A4-AC5E-26AA-FBAC-2742A2F7B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F5903-EF94-D807-EF66-1068F054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29AF2-B3F2-90A1-B721-4FCE17ED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4C676-3FA8-C811-01C5-9FBBA5AD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B8A32-FDAF-83D0-83B7-87D1DD61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FBEC7-EB90-D023-8A6C-58175EC8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D081-3E81-A704-3C86-AC702632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26C8-32A0-EA36-345A-DC8630296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73802-72AA-10C4-28F0-1EC360C8E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82CC8-B765-B6D7-6E92-AE45EB29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D33A-86C0-9F64-CAB8-7B19972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B809D-FA93-CCF4-820C-4B635A03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8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66A1-0EB9-DB36-BEAF-382471F7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20CE6-8978-85B9-C24C-89C62E725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FABC2-1AA5-B252-16A5-ACFCF209E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A3F72-4ACD-12A7-3466-C1E6A892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7B522-4BDF-7681-B412-D33E0842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5513E-DF16-FC2B-4F9D-D084091C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A58D7-5F20-5046-E955-52BF8ECE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CBC42-4716-67C0-C050-0EAC41592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ADB1-B3B7-76F1-1E7F-548E505E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1B7F7-3CAE-6F4F-8FBE-32B20D842362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1FD4E-7C05-DB15-5156-BB745DD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76BA1-07E0-F7FF-3F8D-D76806B48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image" Target="../media/image19.png"/><Relationship Id="rId21" Type="http://schemas.openxmlformats.org/officeDocument/2006/relationships/image" Target="../media/image26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19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video" Target="../media/media8.mp4"/><Relationship Id="rId17" Type="http://schemas.openxmlformats.org/officeDocument/2006/relationships/image" Target="../media/image36.png"/><Relationship Id="rId2" Type="http://schemas.openxmlformats.org/officeDocument/2006/relationships/video" Target="../media/media3.mp4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microsoft.com/office/2007/relationships/media" Target="../media/media8.mp4"/><Relationship Id="rId5" Type="http://schemas.microsoft.com/office/2007/relationships/media" Target="../media/media5.mp4"/><Relationship Id="rId15" Type="http://schemas.openxmlformats.org/officeDocument/2006/relationships/image" Target="../media/image34.png"/><Relationship Id="rId10" Type="http://schemas.openxmlformats.org/officeDocument/2006/relationships/video" Target="../media/media7.mp4"/><Relationship Id="rId19" Type="http://schemas.openxmlformats.org/officeDocument/2006/relationships/image" Target="../media/image38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13.png"/><Relationship Id="rId9" Type="http://schemas.microsoft.com/office/2017/06/relationships/model3d" Target="../media/model3d1.glb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19.png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microsoft.com/office/2007/relationships/hdphoto" Target="../media/hdphoto6.wdp"/><Relationship Id="rId19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1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4DC1E4-67AC-B9BB-4050-D449CB01294A}"/>
              </a:ext>
            </a:extLst>
          </p:cNvPr>
          <p:cNvSpPr txBox="1">
            <a:spLocks/>
          </p:cNvSpPr>
          <p:nvPr/>
        </p:nvSpPr>
        <p:spPr>
          <a:xfrm>
            <a:off x="-382829" y="4349058"/>
            <a:ext cx="2802573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Yun-Chun Chen</a:t>
            </a:r>
            <a:r>
              <a:rPr lang="en-US" sz="18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1,2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5" name="Picture 4" descr="A person taking a selfie with a city in the background&#10;&#10;Description automatically generated">
            <a:extLst>
              <a:ext uri="{FF2B5EF4-FFF2-40B4-BE49-F238E27FC236}">
                <a16:creationId xmlns:a16="http://schemas.microsoft.com/office/drawing/2014/main" id="{2B9E1D57-4F70-DCB4-16E8-25E2A5C6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01" b="12933"/>
          <a:stretch/>
        </p:blipFill>
        <p:spPr>
          <a:xfrm>
            <a:off x="89201" y="2500069"/>
            <a:ext cx="1858515" cy="1914976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267B884-0D21-7B72-4436-AE22462B6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918" y="2503135"/>
            <a:ext cx="1916076" cy="1916076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7C9F89B-FF17-73EF-C2C7-6570FB2EB7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28" b="13447"/>
          <a:stretch/>
        </p:blipFill>
        <p:spPr>
          <a:xfrm>
            <a:off x="6212541" y="2503135"/>
            <a:ext cx="1787236" cy="19335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A382AC-A142-6D8D-D991-CE3E412D1C31}"/>
              </a:ext>
            </a:extLst>
          </p:cNvPr>
          <p:cNvSpPr txBox="1">
            <a:spLocks/>
          </p:cNvSpPr>
          <p:nvPr/>
        </p:nvSpPr>
        <p:spPr>
          <a:xfrm>
            <a:off x="10003481" y="4342801"/>
            <a:ext cx="2334949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Alec Jacobson</a:t>
            </a:r>
            <a:r>
              <a:rPr lang="en-US" sz="18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1,2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25C265-0014-88A2-7D72-C98862DF54C3}"/>
              </a:ext>
            </a:extLst>
          </p:cNvPr>
          <p:cNvSpPr txBox="1">
            <a:spLocks/>
          </p:cNvSpPr>
          <p:nvPr/>
        </p:nvSpPr>
        <p:spPr>
          <a:xfrm>
            <a:off x="6028303" y="4349058"/>
            <a:ext cx="2155712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Vladimir G. Kim</a:t>
            </a:r>
            <a:r>
              <a:rPr lang="en-US" sz="18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0" y="230221"/>
            <a:ext cx="12192000" cy="162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Text-guided Controllable Mesh Refinement for Interactive 3D Modeling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05B615-B01B-DA75-0064-9EC3A3640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187" y="5253961"/>
            <a:ext cx="2820557" cy="1566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C9F17B-E9B1-5542-80B8-4BEFBD232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62" y="5606510"/>
            <a:ext cx="3279303" cy="85056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135F33E-0D14-C940-AA2F-0461642E6A74}"/>
              </a:ext>
            </a:extLst>
          </p:cNvPr>
          <p:cNvSpPr txBox="1">
            <a:spLocks/>
          </p:cNvSpPr>
          <p:nvPr/>
        </p:nvSpPr>
        <p:spPr>
          <a:xfrm>
            <a:off x="1978435" y="5234719"/>
            <a:ext cx="873330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7B7414D-910B-C05A-136E-BB33DDEF9F8B}"/>
              </a:ext>
            </a:extLst>
          </p:cNvPr>
          <p:cNvSpPr txBox="1">
            <a:spLocks/>
          </p:cNvSpPr>
          <p:nvPr/>
        </p:nvSpPr>
        <p:spPr>
          <a:xfrm>
            <a:off x="6339593" y="5217920"/>
            <a:ext cx="873330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 descr="A person with a beard and mustache wearing glasses&#10;&#10;Description automatically generated">
            <a:extLst>
              <a:ext uri="{FF2B5EF4-FFF2-40B4-BE49-F238E27FC236}">
                <a16:creationId xmlns:a16="http://schemas.microsoft.com/office/drawing/2014/main" id="{7A624D76-2B8C-CE91-BA50-7304BC404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8309" y="2511893"/>
            <a:ext cx="1916077" cy="1916077"/>
          </a:xfrm>
          <a:prstGeom prst="rect">
            <a:avLst/>
          </a:prstGeom>
        </p:spPr>
      </p:pic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55DDEFC-BBF5-BE63-4E86-0C45E31C08F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649" b="13178"/>
          <a:stretch/>
        </p:blipFill>
        <p:spPr>
          <a:xfrm>
            <a:off x="4147932" y="2503136"/>
            <a:ext cx="1916077" cy="1914976"/>
          </a:xfrm>
          <a:prstGeom prst="rect">
            <a:avLst/>
          </a:prstGeom>
        </p:spPr>
      </p:pic>
      <p:pic>
        <p:nvPicPr>
          <p:cNvPr id="13" name="Picture 12" descr="A person holding a cup of tea&#10;&#10;Description automatically generated">
            <a:extLst>
              <a:ext uri="{FF2B5EF4-FFF2-40B4-BE49-F238E27FC236}">
                <a16:creationId xmlns:a16="http://schemas.microsoft.com/office/drawing/2014/main" id="{99EE04AE-8844-BE6B-D5AF-AB99951F88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6248" y="2511893"/>
            <a:ext cx="1903152" cy="190315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82E8020-8AB0-4A0E-8F87-66038CB3B623}"/>
              </a:ext>
            </a:extLst>
          </p:cNvPr>
          <p:cNvSpPr txBox="1">
            <a:spLocks/>
          </p:cNvSpPr>
          <p:nvPr/>
        </p:nvSpPr>
        <p:spPr>
          <a:xfrm>
            <a:off x="7938872" y="4344476"/>
            <a:ext cx="2334949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Matheus Gadelha</a:t>
            </a:r>
            <a:r>
              <a:rPr lang="en-US" sz="18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1BC3A6F-B2B7-8277-BB70-3C1B0990D57E}"/>
              </a:ext>
            </a:extLst>
          </p:cNvPr>
          <p:cNvSpPr txBox="1">
            <a:spLocks/>
          </p:cNvSpPr>
          <p:nvPr/>
        </p:nvSpPr>
        <p:spPr>
          <a:xfrm>
            <a:off x="4022712" y="4342801"/>
            <a:ext cx="2334949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Zhiqin Chen</a:t>
            </a:r>
            <a:r>
              <a:rPr lang="en-US" sz="18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6CAC15E-B0D1-04CD-0C08-69D7FDD342FC}"/>
              </a:ext>
            </a:extLst>
          </p:cNvPr>
          <p:cNvSpPr txBox="1">
            <a:spLocks/>
          </p:cNvSpPr>
          <p:nvPr/>
        </p:nvSpPr>
        <p:spPr>
          <a:xfrm>
            <a:off x="1880349" y="4362043"/>
            <a:ext cx="2334949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Selena Ling</a:t>
            </a:r>
            <a:r>
              <a:rPr lang="en-US" sz="18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1,2</a:t>
            </a:r>
            <a:endParaRPr lang="en-TW" sz="1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8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84BE-89D4-00BF-44EA-504159B12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tatue of a person&#10;&#10;Description automatically generated">
            <a:extLst>
              <a:ext uri="{FF2B5EF4-FFF2-40B4-BE49-F238E27FC236}">
                <a16:creationId xmlns:a16="http://schemas.microsoft.com/office/drawing/2014/main" id="{AA81F481-E3ED-A594-05E7-80105DE5D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2" b="93750" l="9766" r="89844">
                        <a14:foregroundMark x1="33203" y1="10156" x2="55469" y2="10938"/>
                        <a14:foregroundMark x1="30078" y1="90234" x2="63672" y2="91406"/>
                        <a14:foregroundMark x1="58203" y1="93750" x2="63672" y2="93750"/>
                        <a14:foregroundMark x1="41797" y1="7422" x2="4414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6603" y="1291583"/>
            <a:ext cx="1116329" cy="1116329"/>
          </a:xfrm>
          <a:prstGeom prst="rect">
            <a:avLst/>
          </a:prstGeom>
        </p:spPr>
      </p:pic>
      <p:pic>
        <p:nvPicPr>
          <p:cNvPr id="12" name="Picture 11" descr="A head of a statue&#10;&#10;Description automatically generated">
            <a:extLst>
              <a:ext uri="{FF2B5EF4-FFF2-40B4-BE49-F238E27FC236}">
                <a16:creationId xmlns:a16="http://schemas.microsoft.com/office/drawing/2014/main" id="{E2DA8392-C73D-B00A-E859-95BCCADD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91406" l="9766" r="89844">
                        <a14:foregroundMark x1="37109" y1="8984" x2="50391" y2="8984"/>
                        <a14:foregroundMark x1="37109" y1="91406" x2="47656" y2="91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7495" y="2307235"/>
            <a:ext cx="1116329" cy="1116329"/>
          </a:xfrm>
          <a:prstGeom prst="rect">
            <a:avLst/>
          </a:prstGeom>
        </p:spPr>
      </p:pic>
      <p:pic>
        <p:nvPicPr>
          <p:cNvPr id="14" name="Picture 13" descr="A head of a person&#10;&#10;Description automatically generated">
            <a:extLst>
              <a:ext uri="{FF2B5EF4-FFF2-40B4-BE49-F238E27FC236}">
                <a16:creationId xmlns:a16="http://schemas.microsoft.com/office/drawing/2014/main" id="{19783182-B200-1714-6061-CF73E4185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94" b="92188" l="9766" r="89844">
                        <a14:foregroundMark x1="48438" y1="8984" x2="62500" y2="9375"/>
                        <a14:foregroundMark x1="43359" y1="90625" x2="60156" y2="89844"/>
                        <a14:foregroundMark x1="35156" y1="84766" x2="58594" y2="85938"/>
                        <a14:foregroundMark x1="58984" y1="85938" x2="67188" y2="89063"/>
                        <a14:foregroundMark x1="33984" y1="87109" x2="57422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5093" y="3313331"/>
            <a:ext cx="1116329" cy="1116329"/>
          </a:xfrm>
          <a:prstGeom prst="rect">
            <a:avLst/>
          </a:prstGeom>
        </p:spPr>
      </p:pic>
      <p:pic>
        <p:nvPicPr>
          <p:cNvPr id="16" name="Picture 15" descr="A statue of a person&#10;&#10;Description automatically generated">
            <a:extLst>
              <a:ext uri="{FF2B5EF4-FFF2-40B4-BE49-F238E27FC236}">
                <a16:creationId xmlns:a16="http://schemas.microsoft.com/office/drawing/2014/main" id="{2F1B5511-E4CB-AAE8-2222-8E3B4E651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94" b="92578" l="9766" r="89844">
                        <a14:foregroundMark x1="49219" y1="8594" x2="60938" y2="8594"/>
                        <a14:foregroundMark x1="51172" y1="90234" x2="60938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4209" y="4331263"/>
            <a:ext cx="1116329" cy="111632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C84D45D-9873-CD08-0992-3FCAD992C0C8}"/>
              </a:ext>
            </a:extLst>
          </p:cNvPr>
          <p:cNvSpPr/>
          <p:nvPr/>
        </p:nvSpPr>
        <p:spPr>
          <a:xfrm>
            <a:off x="2604550" y="1441659"/>
            <a:ext cx="3831799" cy="1393903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70C0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8" name="Manual Operation 37">
            <a:extLst>
              <a:ext uri="{FF2B5EF4-FFF2-40B4-BE49-F238E27FC236}">
                <a16:creationId xmlns:a16="http://schemas.microsoft.com/office/drawing/2014/main" id="{053BE8BF-F9AC-F2A4-BA2F-2EC43D2B42DE}"/>
              </a:ext>
            </a:extLst>
          </p:cNvPr>
          <p:cNvSpPr/>
          <p:nvPr/>
        </p:nvSpPr>
        <p:spPr>
          <a:xfrm rot="5400000" flipH="1">
            <a:off x="3939523" y="4319919"/>
            <a:ext cx="1356633" cy="906053"/>
          </a:xfrm>
          <a:prstGeom prst="flowChartManualOperation">
            <a:avLst/>
          </a:prstGeom>
          <a:solidFill>
            <a:srgbClr val="FFB8B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9" name="Manual Operation 38">
            <a:extLst>
              <a:ext uri="{FF2B5EF4-FFF2-40B4-BE49-F238E27FC236}">
                <a16:creationId xmlns:a16="http://schemas.microsoft.com/office/drawing/2014/main" id="{91914572-B076-A83D-E23B-6FF65704A5B2}"/>
              </a:ext>
            </a:extLst>
          </p:cNvPr>
          <p:cNvSpPr/>
          <p:nvPr/>
        </p:nvSpPr>
        <p:spPr>
          <a:xfrm rot="16200000">
            <a:off x="2954471" y="4319916"/>
            <a:ext cx="1356631" cy="906051"/>
          </a:xfrm>
          <a:prstGeom prst="flowChartManualOperation">
            <a:avLst/>
          </a:prstGeom>
          <a:solidFill>
            <a:srgbClr val="FFB8B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2962EF6-E988-55CD-0BEB-1F5BC2DF3B41}"/>
              </a:ext>
            </a:extLst>
          </p:cNvPr>
          <p:cNvCxnSpPr>
            <a:cxnSpLocks/>
          </p:cNvCxnSpPr>
          <p:nvPr/>
        </p:nvCxnSpPr>
        <p:spPr>
          <a:xfrm>
            <a:off x="1149645" y="2161090"/>
            <a:ext cx="1393960" cy="0"/>
          </a:xfrm>
          <a:prstGeom prst="straightConnector1">
            <a:avLst/>
          </a:prstGeom>
          <a:ln w="25400">
            <a:solidFill>
              <a:srgbClr val="0070C0">
                <a:alpha val="10000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2A261FB-793D-0C08-4A39-AD8B760463BD}"/>
              </a:ext>
            </a:extLst>
          </p:cNvPr>
          <p:cNvSpPr/>
          <p:nvPr/>
        </p:nvSpPr>
        <p:spPr>
          <a:xfrm>
            <a:off x="9435931" y="1318004"/>
            <a:ext cx="941070" cy="4133236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FC6EA5B-D631-9B09-6E5F-DE551EB7AE17}"/>
              </a:ext>
            </a:extLst>
          </p:cNvPr>
          <p:cNvCxnSpPr>
            <a:cxnSpLocks/>
          </p:cNvCxnSpPr>
          <p:nvPr/>
        </p:nvCxnSpPr>
        <p:spPr>
          <a:xfrm>
            <a:off x="8854096" y="3550714"/>
            <a:ext cx="541183" cy="0"/>
          </a:xfrm>
          <a:prstGeom prst="straightConnector1">
            <a:avLst/>
          </a:prstGeom>
          <a:ln w="25400">
            <a:solidFill>
              <a:srgbClr val="0070C0">
                <a:alpha val="10000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118E30-8C13-6EA2-5862-ACBAB1298E7C}"/>
              </a:ext>
            </a:extLst>
          </p:cNvPr>
          <p:cNvSpPr/>
          <p:nvPr/>
        </p:nvSpPr>
        <p:spPr>
          <a:xfrm>
            <a:off x="47978" y="5052851"/>
            <a:ext cx="1823348" cy="406934"/>
          </a:xfrm>
          <a:prstGeom prst="roundRect">
            <a:avLst>
              <a:gd name="adj" fmla="val 13349"/>
            </a:avLst>
          </a:prstGeom>
          <a:noFill/>
          <a:ln w="19050">
            <a:solidFill>
              <a:schemeClr val="tx1">
                <a:alpha val="1017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8E226B-637C-D8E9-0DD1-A9F106320202}"/>
              </a:ext>
            </a:extLst>
          </p:cNvPr>
          <p:cNvCxnSpPr>
            <a:cxnSpLocks/>
          </p:cNvCxnSpPr>
          <p:nvPr/>
        </p:nvCxnSpPr>
        <p:spPr>
          <a:xfrm>
            <a:off x="6513829" y="2529735"/>
            <a:ext cx="339990" cy="339990"/>
          </a:xfrm>
          <a:prstGeom prst="straightConnector1">
            <a:avLst/>
          </a:prstGeom>
          <a:ln w="25400">
            <a:solidFill>
              <a:srgbClr val="0070C0">
                <a:alpha val="10000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1D7CF9-3ACE-AC69-E849-F26BD84F835A}"/>
              </a:ext>
            </a:extLst>
          </p:cNvPr>
          <p:cNvCxnSpPr>
            <a:cxnSpLocks/>
          </p:cNvCxnSpPr>
          <p:nvPr/>
        </p:nvCxnSpPr>
        <p:spPr>
          <a:xfrm flipV="1">
            <a:off x="6509360" y="4139455"/>
            <a:ext cx="339990" cy="339990"/>
          </a:xfrm>
          <a:prstGeom prst="straightConnector1">
            <a:avLst/>
          </a:prstGeom>
          <a:ln w="25400">
            <a:solidFill>
              <a:srgbClr val="0070C0">
                <a:alpha val="10000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AD969E9-9B06-9ED1-E1F5-E4AE9CEF4EE1}"/>
              </a:ext>
            </a:extLst>
          </p:cNvPr>
          <p:cNvCxnSpPr>
            <a:cxnSpLocks/>
          </p:cNvCxnSpPr>
          <p:nvPr/>
        </p:nvCxnSpPr>
        <p:spPr>
          <a:xfrm>
            <a:off x="2543605" y="4356263"/>
            <a:ext cx="543984" cy="0"/>
          </a:xfrm>
          <a:prstGeom prst="straightConnector1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4F98F2-277D-BC09-1E30-334D8CC8775B}"/>
              </a:ext>
            </a:extLst>
          </p:cNvPr>
          <p:cNvCxnSpPr>
            <a:cxnSpLocks/>
          </p:cNvCxnSpPr>
          <p:nvPr/>
        </p:nvCxnSpPr>
        <p:spPr>
          <a:xfrm>
            <a:off x="5127659" y="4849707"/>
            <a:ext cx="543984" cy="0"/>
          </a:xfrm>
          <a:prstGeom prst="straightConnector1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Manual Operation 32">
            <a:extLst>
              <a:ext uri="{FF2B5EF4-FFF2-40B4-BE49-F238E27FC236}">
                <a16:creationId xmlns:a16="http://schemas.microsoft.com/office/drawing/2014/main" id="{38C0E808-1B00-6AFB-7360-463C7335F1C8}"/>
              </a:ext>
            </a:extLst>
          </p:cNvPr>
          <p:cNvSpPr/>
          <p:nvPr/>
        </p:nvSpPr>
        <p:spPr>
          <a:xfrm rot="5400000" flipH="1">
            <a:off x="7707279" y="3057344"/>
            <a:ext cx="1356633" cy="906053"/>
          </a:xfrm>
          <a:prstGeom prst="flowChartManualOperation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4" name="Manual Operation 33">
            <a:extLst>
              <a:ext uri="{FF2B5EF4-FFF2-40B4-BE49-F238E27FC236}">
                <a16:creationId xmlns:a16="http://schemas.microsoft.com/office/drawing/2014/main" id="{858D3955-D589-366A-51ED-BCAA8187BE8D}"/>
              </a:ext>
            </a:extLst>
          </p:cNvPr>
          <p:cNvSpPr/>
          <p:nvPr/>
        </p:nvSpPr>
        <p:spPr>
          <a:xfrm rot="16200000">
            <a:off x="6722227" y="3057341"/>
            <a:ext cx="1356631" cy="906051"/>
          </a:xfrm>
          <a:prstGeom prst="flowChartManualOperation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/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E435A93B-AAE8-F329-B125-B14C1AC5C3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6327" y="3324087"/>
            <a:ext cx="815976" cy="679980"/>
          </a:xfrm>
          <a:prstGeom prst="bentConnector2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A low polygon of a face&#10;&#10;Description automatically generated">
            <a:extLst>
              <a:ext uri="{FF2B5EF4-FFF2-40B4-BE49-F238E27FC236}">
                <a16:creationId xmlns:a16="http://schemas.microsoft.com/office/drawing/2014/main" id="{D24A515D-8D59-94AA-E740-A6CDFF99E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1167874" y="3040471"/>
            <a:ext cx="1457302" cy="1457302"/>
          </a:xfrm>
          <a:prstGeom prst="rect">
            <a:avLst/>
          </a:prstGeom>
        </p:spPr>
      </p:pic>
      <p:pic>
        <p:nvPicPr>
          <p:cNvPr id="32" name="Picture 31" descr="A colorful head with black background&#10;&#10;Description automatically generated">
            <a:extLst>
              <a:ext uri="{FF2B5EF4-FFF2-40B4-BE49-F238E27FC236}">
                <a16:creationId xmlns:a16="http://schemas.microsoft.com/office/drawing/2014/main" id="{F9FCD5CB-2AC2-63D4-4AF4-1FE69935EF7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</a:blip>
          <a:stretch>
            <a:fillRect/>
          </a:stretch>
        </p:blipFill>
        <p:spPr>
          <a:xfrm>
            <a:off x="2443056" y="1456042"/>
            <a:ext cx="1346597" cy="1346597"/>
          </a:xfrm>
          <a:prstGeom prst="rect">
            <a:avLst/>
          </a:prstGeom>
        </p:spPr>
      </p:pic>
      <p:pic>
        <p:nvPicPr>
          <p:cNvPr id="42" name="Picture 41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2F41E822-AFD5-6479-7C22-112F98836BB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3361804" y="1451801"/>
            <a:ext cx="1346597" cy="1346597"/>
          </a:xfrm>
          <a:prstGeom prst="rect">
            <a:avLst/>
          </a:prstGeom>
        </p:spPr>
      </p:pic>
      <p:pic>
        <p:nvPicPr>
          <p:cNvPr id="44" name="Picture 43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18C5CB4F-DE79-A3FB-28B6-5599685B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</a:blip>
          <a:stretch>
            <a:fillRect/>
          </a:stretch>
        </p:blipFill>
        <p:spPr>
          <a:xfrm>
            <a:off x="4286434" y="1464113"/>
            <a:ext cx="1346597" cy="1346597"/>
          </a:xfrm>
          <a:prstGeom prst="rect">
            <a:avLst/>
          </a:prstGeom>
        </p:spPr>
      </p:pic>
      <p:pic>
        <p:nvPicPr>
          <p:cNvPr id="46" name="Picture 45" descr="A colorful face with black background&#10;&#10;Description automatically generated">
            <a:extLst>
              <a:ext uri="{FF2B5EF4-FFF2-40B4-BE49-F238E27FC236}">
                <a16:creationId xmlns:a16="http://schemas.microsoft.com/office/drawing/2014/main" id="{C6354838-E73F-0464-AE4C-EBE6842F6294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</a:blip>
          <a:stretch>
            <a:fillRect/>
          </a:stretch>
        </p:blipFill>
        <p:spPr>
          <a:xfrm>
            <a:off x="5189799" y="1459426"/>
            <a:ext cx="1367862" cy="1367862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30DCF39-4E59-5F3E-2485-6D4B177A7CAC}"/>
              </a:ext>
            </a:extLst>
          </p:cNvPr>
          <p:cNvCxnSpPr>
            <a:cxnSpLocks/>
          </p:cNvCxnSpPr>
          <p:nvPr/>
        </p:nvCxnSpPr>
        <p:spPr>
          <a:xfrm>
            <a:off x="1919789" y="5256464"/>
            <a:ext cx="1155967" cy="0"/>
          </a:xfrm>
          <a:prstGeom prst="straightConnector1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stone sculpture of a person's head&#10;&#10;Description automatically generated">
            <a:extLst>
              <a:ext uri="{FF2B5EF4-FFF2-40B4-BE49-F238E27FC236}">
                <a16:creationId xmlns:a16="http://schemas.microsoft.com/office/drawing/2014/main" id="{F048CBD8-71CE-2B30-93AD-813CADB04FF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92578" l="9766" r="89844">
                        <a14:foregroundMark x1="32031" y1="9766" x2="55859" y2="10156"/>
                        <a14:foregroundMark x1="30078" y1="89453" x2="57422" y2="90625"/>
                        <a14:foregroundMark x1="39063" y1="92188" x2="59375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0989" y="3974575"/>
            <a:ext cx="1472773" cy="14727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6184A7-30E3-C9A1-F227-CD15DAA2C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Mesh Refinement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5" name="Picture 4" descr="A low poly head sculpture&#10;&#10;Description automatically generated">
            <a:extLst>
              <a:ext uri="{FF2B5EF4-FFF2-40B4-BE49-F238E27FC236}">
                <a16:creationId xmlns:a16="http://schemas.microsoft.com/office/drawing/2014/main" id="{5BEDA9BE-9040-9D88-3FB2-051D63ACC9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01582" y="1332033"/>
            <a:ext cx="1190419" cy="1190419"/>
          </a:xfrm>
          <a:prstGeom prst="rect">
            <a:avLst/>
          </a:prstGeom>
        </p:spPr>
      </p:pic>
      <p:pic>
        <p:nvPicPr>
          <p:cNvPr id="8" name="Picture 7" descr="A white plastic head with a black background&#10;&#10;Description automatically generated">
            <a:extLst>
              <a:ext uri="{FF2B5EF4-FFF2-40B4-BE49-F238E27FC236}">
                <a16:creationId xmlns:a16="http://schemas.microsoft.com/office/drawing/2014/main" id="{63531B4B-21A5-6E86-D4A7-A6A7F803AC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86800" y="2783474"/>
            <a:ext cx="1189108" cy="1189108"/>
          </a:xfrm>
          <a:prstGeom prst="rect">
            <a:avLst/>
          </a:prstGeom>
        </p:spPr>
      </p:pic>
      <p:pic>
        <p:nvPicPr>
          <p:cNvPr id="10" name="Picture 9" descr="A white sculpture of a person's face&#10;&#10;Description automatically generated">
            <a:extLst>
              <a:ext uri="{FF2B5EF4-FFF2-40B4-BE49-F238E27FC236}">
                <a16:creationId xmlns:a16="http://schemas.microsoft.com/office/drawing/2014/main" id="{4CF91994-87E1-363A-A6C1-BF4B097682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25211" y="4233604"/>
            <a:ext cx="1189108" cy="118910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212EFB3-CB40-C98C-2263-A4B15594A6EA}"/>
              </a:ext>
            </a:extLst>
          </p:cNvPr>
          <p:cNvSpPr/>
          <p:nvPr/>
        </p:nvSpPr>
        <p:spPr>
          <a:xfrm>
            <a:off x="11111062" y="1304822"/>
            <a:ext cx="1002021" cy="4146416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C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>
              <a:solidFill>
                <a:schemeClr val="accent5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330EAF-6041-9D0C-3705-F87AD5ADF26B}"/>
              </a:ext>
            </a:extLst>
          </p:cNvPr>
          <p:cNvCxnSpPr>
            <a:cxnSpLocks/>
          </p:cNvCxnSpPr>
          <p:nvPr/>
        </p:nvCxnSpPr>
        <p:spPr>
          <a:xfrm>
            <a:off x="10472932" y="3550714"/>
            <a:ext cx="541183" cy="0"/>
          </a:xfrm>
          <a:prstGeom prst="straightConnector1">
            <a:avLst/>
          </a:prstGeom>
          <a:ln w="25400">
            <a:solidFill>
              <a:srgbClr val="00C3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C25DD0F-0AF2-9C57-43AC-3A7C8B1D0F24}"/>
              </a:ext>
            </a:extLst>
          </p:cNvPr>
          <p:cNvSpPr txBox="1"/>
          <p:nvPr/>
        </p:nvSpPr>
        <p:spPr>
          <a:xfrm rot="5400000">
            <a:off x="11481025" y="2503773"/>
            <a:ext cx="328936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A30E0C-1278-7A81-CE04-B75E95287404}"/>
              </a:ext>
            </a:extLst>
          </p:cNvPr>
          <p:cNvSpPr txBox="1"/>
          <p:nvPr/>
        </p:nvSpPr>
        <p:spPr>
          <a:xfrm rot="5400000">
            <a:off x="11481025" y="3973494"/>
            <a:ext cx="328936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…</a:t>
            </a:r>
          </a:p>
        </p:txBody>
      </p:sp>
      <p:pic>
        <p:nvPicPr>
          <p:cNvPr id="23" name="Picture 22" descr="A low poly head on a black background&#10;&#10;Description automatically generated">
            <a:extLst>
              <a:ext uri="{FF2B5EF4-FFF2-40B4-BE49-F238E27FC236}">
                <a16:creationId xmlns:a16="http://schemas.microsoft.com/office/drawing/2014/main" id="{60DA380F-B2ED-91C3-209C-57903E3EF4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19142" y="1414053"/>
            <a:ext cx="1479888" cy="147988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3031ED5-242D-8552-B803-C0A1E564A291}"/>
              </a:ext>
            </a:extLst>
          </p:cNvPr>
          <p:cNvSpPr txBox="1"/>
          <p:nvPr/>
        </p:nvSpPr>
        <p:spPr>
          <a:xfrm>
            <a:off x="9037828" y="5454150"/>
            <a:ext cx="1730859" cy="557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</a:t>
            </a:r>
          </a:p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normal predictions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46BD33-3A01-F98E-0F36-4115D423078E}"/>
              </a:ext>
            </a:extLst>
          </p:cNvPr>
          <p:cNvSpPr txBox="1"/>
          <p:nvPr/>
        </p:nvSpPr>
        <p:spPr>
          <a:xfrm>
            <a:off x="11002598" y="5438114"/>
            <a:ext cx="1192954" cy="557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Mesh </a:t>
            </a:r>
          </a:p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optimization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FC7764-F41A-34CA-6D75-798F9EF9AD7A}"/>
              </a:ext>
            </a:extLst>
          </p:cNvPr>
          <p:cNvSpPr txBox="1"/>
          <p:nvPr/>
        </p:nvSpPr>
        <p:spPr>
          <a:xfrm>
            <a:off x="4351" y="2812245"/>
            <a:ext cx="1415772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DC1974-E50E-5929-2FE9-BAA0E7BCA5A5}"/>
              </a:ext>
            </a:extLst>
          </p:cNvPr>
          <p:cNvSpPr txBox="1"/>
          <p:nvPr/>
        </p:nvSpPr>
        <p:spPr>
          <a:xfrm>
            <a:off x="5548784" y="5497367"/>
            <a:ext cx="1148071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RGB image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33CAE1-4FD4-7EFC-B4B8-6140A1FDC208}"/>
              </a:ext>
            </a:extLst>
          </p:cNvPr>
          <p:cNvSpPr txBox="1"/>
          <p:nvPr/>
        </p:nvSpPr>
        <p:spPr>
          <a:xfrm>
            <a:off x="3029339" y="5512543"/>
            <a:ext cx="209954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Single-view ControlNet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6F74B6-223E-295B-4747-F10C8A4CE7DA}"/>
              </a:ext>
            </a:extLst>
          </p:cNvPr>
          <p:cNvSpPr txBox="1"/>
          <p:nvPr/>
        </p:nvSpPr>
        <p:spPr>
          <a:xfrm>
            <a:off x="153983" y="5499994"/>
            <a:ext cx="161133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text prompt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1EFC74-FFC6-618E-A3EF-3A2F1EBA9E57}"/>
              </a:ext>
            </a:extLst>
          </p:cNvPr>
          <p:cNvSpPr txBox="1"/>
          <p:nvPr/>
        </p:nvSpPr>
        <p:spPr>
          <a:xfrm>
            <a:off x="88861" y="5092605"/>
            <a:ext cx="1754070" cy="32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1" i="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stone figure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7DBB2D-DC92-17B4-4240-0EB36398081B}"/>
              </a:ext>
            </a:extLst>
          </p:cNvPr>
          <p:cNvSpPr txBox="1"/>
          <p:nvPr/>
        </p:nvSpPr>
        <p:spPr>
          <a:xfrm>
            <a:off x="1126878" y="4356970"/>
            <a:ext cx="1533690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Depth rendering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850AA89-25DF-2EA9-B4B0-B0040BA5C077}"/>
              </a:ext>
            </a:extLst>
          </p:cNvPr>
          <p:cNvSpPr txBox="1"/>
          <p:nvPr/>
        </p:nvSpPr>
        <p:spPr>
          <a:xfrm>
            <a:off x="6918210" y="4198854"/>
            <a:ext cx="2005677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ControlNet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59E6CE1-71B1-BF36-7274-E3804EB90A28}"/>
              </a:ext>
            </a:extLst>
          </p:cNvPr>
          <p:cNvSpPr txBox="1"/>
          <p:nvPr/>
        </p:nvSpPr>
        <p:spPr>
          <a:xfrm>
            <a:off x="3277575" y="2839322"/>
            <a:ext cx="2565125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normal renderings</a:t>
            </a:r>
          </a:p>
        </p:txBody>
      </p:sp>
    </p:spTree>
    <p:extLst>
      <p:ext uri="{BB962C8B-B14F-4D97-AF65-F5344CB8AC3E}">
        <p14:creationId xmlns:p14="http://schemas.microsoft.com/office/powerpoint/2010/main" val="417703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E3711-4A71-9C82-9E34-37A74A634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tatue of a person&#10;&#10;Description automatically generated">
            <a:extLst>
              <a:ext uri="{FF2B5EF4-FFF2-40B4-BE49-F238E27FC236}">
                <a16:creationId xmlns:a16="http://schemas.microsoft.com/office/drawing/2014/main" id="{66EA6EE5-B7DE-B61F-749A-661511619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2" b="93750" l="9766" r="89844">
                        <a14:foregroundMark x1="33203" y1="10156" x2="55469" y2="10938"/>
                        <a14:foregroundMark x1="30078" y1="90234" x2="63672" y2="91406"/>
                        <a14:foregroundMark x1="58203" y1="93750" x2="63672" y2="93750"/>
                        <a14:foregroundMark x1="41797" y1="7422" x2="4414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8488" y="1950782"/>
            <a:ext cx="2939269" cy="2939269"/>
          </a:xfrm>
          <a:prstGeom prst="rect">
            <a:avLst/>
          </a:prstGeom>
        </p:spPr>
      </p:pic>
      <p:pic>
        <p:nvPicPr>
          <p:cNvPr id="32" name="Picture 31" descr="A colorful head with black background&#10;&#10;Description automatically generated">
            <a:extLst>
              <a:ext uri="{FF2B5EF4-FFF2-40B4-BE49-F238E27FC236}">
                <a16:creationId xmlns:a16="http://schemas.microsoft.com/office/drawing/2014/main" id="{CCBD3009-DD04-4FB8-D922-77AC2E980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767" y="2005737"/>
            <a:ext cx="2939269" cy="2939269"/>
          </a:xfrm>
          <a:prstGeom prst="rect">
            <a:avLst/>
          </a:prstGeom>
        </p:spPr>
      </p:pic>
      <p:pic>
        <p:nvPicPr>
          <p:cNvPr id="65" name="Picture 64" descr="A low poly head on a black background&#10;&#10;Description automatically generated">
            <a:extLst>
              <a:ext uri="{FF2B5EF4-FFF2-40B4-BE49-F238E27FC236}">
                <a16:creationId xmlns:a16="http://schemas.microsoft.com/office/drawing/2014/main" id="{0DE2F853-CD3B-3D51-A29E-62F1F2FC0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4110" y="1979391"/>
            <a:ext cx="2939269" cy="29392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B74D89-CB7B-373A-2571-E23686CB0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Mesh Optimization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23115D-C236-67FF-85D2-A0C719814C89}"/>
              </a:ext>
            </a:extLst>
          </p:cNvPr>
          <p:cNvSpPr txBox="1">
            <a:spLocks/>
          </p:cNvSpPr>
          <p:nvPr/>
        </p:nvSpPr>
        <p:spPr>
          <a:xfrm>
            <a:off x="-386966" y="4890051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Input 3D mesh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81BF15-DB0A-6AEE-2E35-2CA99F6E8368}"/>
              </a:ext>
            </a:extLst>
          </p:cNvPr>
          <p:cNvSpPr txBox="1">
            <a:spLocks/>
          </p:cNvSpPr>
          <p:nvPr/>
        </p:nvSpPr>
        <p:spPr>
          <a:xfrm>
            <a:off x="4749285" y="4890050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Normal rendering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C11B58-0A6D-7FF4-C17E-D942066BDD20}"/>
              </a:ext>
            </a:extLst>
          </p:cNvPr>
          <p:cNvSpPr txBox="1">
            <a:spLocks/>
          </p:cNvSpPr>
          <p:nvPr/>
        </p:nvSpPr>
        <p:spPr>
          <a:xfrm>
            <a:off x="9555004" y="4918915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Target normal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3" name="Manual Operation 12">
            <a:extLst>
              <a:ext uri="{FF2B5EF4-FFF2-40B4-BE49-F238E27FC236}">
                <a16:creationId xmlns:a16="http://schemas.microsoft.com/office/drawing/2014/main" id="{AA203DBD-AE0E-BABA-A6B4-50227E6C46D9}"/>
              </a:ext>
            </a:extLst>
          </p:cNvPr>
          <p:cNvSpPr/>
          <p:nvPr/>
        </p:nvSpPr>
        <p:spPr>
          <a:xfrm rot="16200000">
            <a:off x="3002948" y="2562425"/>
            <a:ext cx="1763920" cy="1529887"/>
          </a:xfrm>
          <a:prstGeom prst="flowChartManualOperation">
            <a:avLst/>
          </a:prstGeom>
          <a:solidFill>
            <a:schemeClr val="accent4">
              <a:lumMod val="40000"/>
              <a:lumOff val="60000"/>
              <a:alpha val="7081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66256C7-FAC3-E5C2-B7DB-7E3714C519F6}"/>
              </a:ext>
            </a:extLst>
          </p:cNvPr>
          <p:cNvSpPr txBox="1">
            <a:spLocks/>
          </p:cNvSpPr>
          <p:nvPr/>
        </p:nvSpPr>
        <p:spPr>
          <a:xfrm>
            <a:off x="3229954" y="2891654"/>
            <a:ext cx="129341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</a:t>
            </a:r>
            <a:endParaRPr lang="en-TW" sz="3200" i="1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35B37F4-F608-44A2-2293-57242EAA5064}"/>
              </a:ext>
            </a:extLst>
          </p:cNvPr>
          <p:cNvSpPr txBox="1">
            <a:spLocks/>
          </p:cNvSpPr>
          <p:nvPr/>
        </p:nvSpPr>
        <p:spPr>
          <a:xfrm>
            <a:off x="2281970" y="4582013"/>
            <a:ext cx="3326235" cy="1489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Diff renderer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619C8FD-46ED-316D-CAC5-FFEB04581E10}"/>
              </a:ext>
            </a:extLst>
          </p:cNvPr>
          <p:cNvSpPr/>
          <p:nvPr/>
        </p:nvSpPr>
        <p:spPr>
          <a:xfrm>
            <a:off x="7906315" y="2891654"/>
            <a:ext cx="1832406" cy="871427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EB2806B-38B8-63B4-D241-69EB76FFA552}"/>
              </a:ext>
            </a:extLst>
          </p:cNvPr>
          <p:cNvSpPr txBox="1">
            <a:spLocks/>
          </p:cNvSpPr>
          <p:nvPr/>
        </p:nvSpPr>
        <p:spPr>
          <a:xfrm>
            <a:off x="7906315" y="2891654"/>
            <a:ext cx="1832406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Loss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29287C-CBEA-98B6-968D-484244A2E74E}"/>
              </a:ext>
            </a:extLst>
          </p:cNvPr>
          <p:cNvCxnSpPr/>
          <p:nvPr/>
        </p:nvCxnSpPr>
        <p:spPr>
          <a:xfrm>
            <a:off x="2320867" y="3339384"/>
            <a:ext cx="540000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AF750A-BD61-A999-FA1C-EEE5EA1B2DB7}"/>
              </a:ext>
            </a:extLst>
          </p:cNvPr>
          <p:cNvCxnSpPr/>
          <p:nvPr/>
        </p:nvCxnSpPr>
        <p:spPr>
          <a:xfrm>
            <a:off x="4897280" y="3339384"/>
            <a:ext cx="540000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D382F0-27A0-31FB-3350-692AE12CFBC0}"/>
              </a:ext>
            </a:extLst>
          </p:cNvPr>
          <p:cNvCxnSpPr/>
          <p:nvPr/>
        </p:nvCxnSpPr>
        <p:spPr>
          <a:xfrm>
            <a:off x="7189655" y="3339384"/>
            <a:ext cx="540000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45092B-8F81-E664-98E2-86108D021129}"/>
              </a:ext>
            </a:extLst>
          </p:cNvPr>
          <p:cNvCxnSpPr>
            <a:cxnSpLocks/>
          </p:cNvCxnSpPr>
          <p:nvPr/>
        </p:nvCxnSpPr>
        <p:spPr>
          <a:xfrm flipH="1">
            <a:off x="9867667" y="3339384"/>
            <a:ext cx="540000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1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BFCFB-1A91-68E4-4117-51AFA7A1C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72FE-ED4E-BF23-68FD-872530D6D269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Comparison to State-of-the-art Methods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F98A1D-8034-7720-7CC3-5241F5911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138" r="60716" b="19770"/>
          <a:stretch/>
        </p:blipFill>
        <p:spPr>
          <a:xfrm>
            <a:off x="282387" y="2230820"/>
            <a:ext cx="4762580" cy="239635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6CE45F-B937-B1E6-9C42-69F7EFC73327}"/>
              </a:ext>
            </a:extLst>
          </p:cNvPr>
          <p:cNvSpPr/>
          <p:nvPr/>
        </p:nvSpPr>
        <p:spPr>
          <a:xfrm>
            <a:off x="110361" y="1556557"/>
            <a:ext cx="2750380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A84A8-D32D-6FF6-B83A-4BAFB0787D3C}"/>
              </a:ext>
            </a:extLst>
          </p:cNvPr>
          <p:cNvSpPr txBox="1"/>
          <p:nvPr/>
        </p:nvSpPr>
        <p:spPr>
          <a:xfrm>
            <a:off x="-207990" y="1568130"/>
            <a:ext cx="343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Venus statue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2FD62-FFF3-0507-FD18-7EAC4F10A169}"/>
              </a:ext>
            </a:extLst>
          </p:cNvPr>
          <p:cNvSpPr txBox="1"/>
          <p:nvPr/>
        </p:nvSpPr>
        <p:spPr>
          <a:xfrm>
            <a:off x="-454240" y="474521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CLIP sim / Runtime 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B06AA-2F4D-F64E-10CC-928595E73902}"/>
              </a:ext>
            </a:extLst>
          </p:cNvPr>
          <p:cNvSpPr txBox="1"/>
          <p:nvPr/>
        </p:nvSpPr>
        <p:spPr>
          <a:xfrm>
            <a:off x="2034288" y="474521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0.2367 / 3697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A3229-C672-4160-0B11-E39D197D0470}"/>
              </a:ext>
            </a:extLst>
          </p:cNvPr>
          <p:cNvSpPr txBox="1"/>
          <p:nvPr/>
        </p:nvSpPr>
        <p:spPr>
          <a:xfrm>
            <a:off x="-409946" y="5335194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7D029-CBA6-3DF7-78C4-F1FA63782CE5}"/>
              </a:ext>
            </a:extLst>
          </p:cNvPr>
          <p:cNvSpPr txBox="1"/>
          <p:nvPr/>
        </p:nvSpPr>
        <p:spPr>
          <a:xfrm>
            <a:off x="2098616" y="5350253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Latent-NeRF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9E19B-A99F-D569-6EC2-54F418A6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32" t="64138" r="20922" b="19770"/>
          <a:stretch/>
        </p:blipFill>
        <p:spPr>
          <a:xfrm>
            <a:off x="4971393" y="2230820"/>
            <a:ext cx="2175642" cy="2396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1A522-67C9-9B05-B8C0-834834CE773A}"/>
              </a:ext>
            </a:extLst>
          </p:cNvPr>
          <p:cNvSpPr txBox="1"/>
          <p:nvPr/>
        </p:nvSpPr>
        <p:spPr>
          <a:xfrm>
            <a:off x="4309199" y="474521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0.2327 / 5597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4FFD-C949-12C9-6FF1-F823E4121CEC}"/>
              </a:ext>
            </a:extLst>
          </p:cNvPr>
          <p:cNvSpPr txBox="1"/>
          <p:nvPr/>
        </p:nvSpPr>
        <p:spPr>
          <a:xfrm>
            <a:off x="4309199" y="5319012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Magic3D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2D103A-FCD9-7DF6-BC0A-3EE2DC5FC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65" t="64138" r="40299" b="19770"/>
          <a:stretch/>
        </p:blipFill>
        <p:spPr>
          <a:xfrm>
            <a:off x="7147035" y="2230820"/>
            <a:ext cx="2380593" cy="2396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4DD42-D264-F55F-D468-2EDBC5989CE4}"/>
              </a:ext>
            </a:extLst>
          </p:cNvPr>
          <p:cNvSpPr txBox="1"/>
          <p:nvPr/>
        </p:nvSpPr>
        <p:spPr>
          <a:xfrm>
            <a:off x="6530292" y="474521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0.2556 / 2971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207AF-1237-4082-7E18-FC9E5ADD7465}"/>
              </a:ext>
            </a:extLst>
          </p:cNvPr>
          <p:cNvSpPr txBox="1"/>
          <p:nvPr/>
        </p:nvSpPr>
        <p:spPr>
          <a:xfrm>
            <a:off x="6530292" y="5319012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Fantasia3D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ACBC4-DE70-5975-4EB1-70919333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638" t="64138" r="3540" b="19770"/>
          <a:stretch/>
        </p:blipFill>
        <p:spPr>
          <a:xfrm>
            <a:off x="9514730" y="2230820"/>
            <a:ext cx="1918133" cy="23963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9D7BEC-6DEE-68C6-BBCC-7CF165734FAE}"/>
              </a:ext>
            </a:extLst>
          </p:cNvPr>
          <p:cNvSpPr txBox="1"/>
          <p:nvPr/>
        </p:nvSpPr>
        <p:spPr>
          <a:xfrm>
            <a:off x="8710645" y="474521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0.2666</a:t>
            </a:r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 / 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B2D32-A7B9-4828-3D1B-72781DD8C081}"/>
              </a:ext>
            </a:extLst>
          </p:cNvPr>
          <p:cNvSpPr txBox="1"/>
          <p:nvPr/>
        </p:nvSpPr>
        <p:spPr>
          <a:xfrm>
            <a:off x="8710646" y="5313618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397937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8DC67-3511-2550-9BF1-B235B5C36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238B1-E315-2269-6A69-6002A455C823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Comparison to State-of-the-art Methods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8586B7B-1877-58C9-72B7-93C2E0D78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611653"/>
              </p:ext>
            </p:extLst>
          </p:nvPr>
        </p:nvGraphicFramePr>
        <p:xfrm>
          <a:off x="4239792" y="1838185"/>
          <a:ext cx="3707135" cy="3081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8A036F8-6DD6-49BE-8B64-962283F02FE0}"/>
              </a:ext>
            </a:extLst>
          </p:cNvPr>
          <p:cNvSpPr txBox="1"/>
          <p:nvPr/>
        </p:nvSpPr>
        <p:spPr>
          <a:xfrm rot="18871679">
            <a:off x="-897403" y="5528294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Geometric detail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84EA52-0133-CD6A-19F2-16CF85BB7DCA}"/>
              </a:ext>
            </a:extLst>
          </p:cNvPr>
          <p:cNvSpPr txBox="1"/>
          <p:nvPr/>
        </p:nvSpPr>
        <p:spPr>
          <a:xfrm rot="18871679">
            <a:off x="220026" y="5401198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Visual quality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251181-1B06-4C59-A0F5-7D6489093B89}"/>
              </a:ext>
            </a:extLst>
          </p:cNvPr>
          <p:cNvSpPr txBox="1"/>
          <p:nvPr/>
        </p:nvSpPr>
        <p:spPr>
          <a:xfrm rot="18871679">
            <a:off x="1016081" y="5723262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Mesh text consistency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DB66F2-02D8-98DD-4148-FEA9FC516D6D}"/>
              </a:ext>
            </a:extLst>
          </p:cNvPr>
          <p:cNvSpPr txBox="1"/>
          <p:nvPr/>
        </p:nvSpPr>
        <p:spPr>
          <a:xfrm rot="18871679">
            <a:off x="3184893" y="5516759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Geometric detail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4D69C6-CE4F-BD02-11BF-B8EE17426B75}"/>
              </a:ext>
            </a:extLst>
          </p:cNvPr>
          <p:cNvSpPr txBox="1"/>
          <p:nvPr/>
        </p:nvSpPr>
        <p:spPr>
          <a:xfrm rot="18871679">
            <a:off x="4373886" y="5401199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Visual quality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6DD3BF-FF0B-4E60-F407-A66DE782CEDB}"/>
              </a:ext>
            </a:extLst>
          </p:cNvPr>
          <p:cNvSpPr txBox="1"/>
          <p:nvPr/>
        </p:nvSpPr>
        <p:spPr>
          <a:xfrm rot="18871679">
            <a:off x="5018569" y="5747773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Mesh text consistency</a:t>
            </a: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EA17B8DD-2418-537D-9D66-0A5BC48929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849591"/>
              </p:ext>
            </p:extLst>
          </p:nvPr>
        </p:nvGraphicFramePr>
        <p:xfrm>
          <a:off x="8304102" y="1826650"/>
          <a:ext cx="3709722" cy="3082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48A54A60-D295-12D9-CAE3-3381491087D5}"/>
              </a:ext>
            </a:extLst>
          </p:cNvPr>
          <p:cNvSpPr txBox="1"/>
          <p:nvPr/>
        </p:nvSpPr>
        <p:spPr>
          <a:xfrm rot="18871679">
            <a:off x="7299761" y="5528295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Geometric detail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EBAEE8-A6CF-5635-90F3-5E8CCA850F72}"/>
              </a:ext>
            </a:extLst>
          </p:cNvPr>
          <p:cNvSpPr txBox="1"/>
          <p:nvPr/>
        </p:nvSpPr>
        <p:spPr>
          <a:xfrm rot="18871679">
            <a:off x="8376375" y="5401198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Visual quality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764135-F5C4-34CD-1586-AAECF04F1E3D}"/>
              </a:ext>
            </a:extLst>
          </p:cNvPr>
          <p:cNvSpPr txBox="1"/>
          <p:nvPr/>
        </p:nvSpPr>
        <p:spPr>
          <a:xfrm rot="18871679">
            <a:off x="9200865" y="5713544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Mesh text consistency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7A2322-BA77-E54A-2E36-FD48E18F12C5}"/>
              </a:ext>
            </a:extLst>
          </p:cNvPr>
          <p:cNvSpPr txBox="1"/>
          <p:nvPr/>
        </p:nvSpPr>
        <p:spPr>
          <a:xfrm>
            <a:off x="8796151" y="132901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Ours vs.    Fantasia3D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9F1D1AB-366F-B5BE-50B8-2FE347D7A636}"/>
              </a:ext>
            </a:extLst>
          </p:cNvPr>
          <p:cNvSpPr/>
          <p:nvPr/>
        </p:nvSpPr>
        <p:spPr>
          <a:xfrm>
            <a:off x="10021301" y="1450561"/>
            <a:ext cx="254940" cy="2377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56A63C-BA42-2D00-DB28-7C2781AE549D}"/>
              </a:ext>
            </a:extLst>
          </p:cNvPr>
          <p:cNvSpPr/>
          <p:nvPr/>
        </p:nvSpPr>
        <p:spPr>
          <a:xfrm>
            <a:off x="8590456" y="1450561"/>
            <a:ext cx="254940" cy="237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810A2149-D3E7-2D4B-A927-F969C80DB0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4859368"/>
              </p:ext>
            </p:extLst>
          </p:nvPr>
        </p:nvGraphicFramePr>
        <p:xfrm>
          <a:off x="172895" y="1838185"/>
          <a:ext cx="3709722" cy="3082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F49BC3F9-B512-CCAF-9861-92CFE4A42A54}"/>
              </a:ext>
            </a:extLst>
          </p:cNvPr>
          <p:cNvSpPr txBox="1"/>
          <p:nvPr/>
        </p:nvSpPr>
        <p:spPr>
          <a:xfrm>
            <a:off x="4837890" y="132901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Ours vs.    Magic3D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F9DCB4-BB5A-E73E-4B35-73D2EBF66F02}"/>
              </a:ext>
            </a:extLst>
          </p:cNvPr>
          <p:cNvSpPr/>
          <p:nvPr/>
        </p:nvSpPr>
        <p:spPr>
          <a:xfrm>
            <a:off x="6063040" y="1450561"/>
            <a:ext cx="254940" cy="2377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6ABF0B-DA51-0275-4F02-7A19246E9C15}"/>
              </a:ext>
            </a:extLst>
          </p:cNvPr>
          <p:cNvSpPr/>
          <p:nvPr/>
        </p:nvSpPr>
        <p:spPr>
          <a:xfrm>
            <a:off x="4632195" y="1450561"/>
            <a:ext cx="254940" cy="237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1C6CDD-B4FB-052F-80BA-70A6E03F7C22}"/>
              </a:ext>
            </a:extLst>
          </p:cNvPr>
          <p:cNvSpPr txBox="1"/>
          <p:nvPr/>
        </p:nvSpPr>
        <p:spPr>
          <a:xfrm>
            <a:off x="583022" y="132901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Ours vs.    Latent-NeRF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73D10F-BF65-2608-BC20-6277D7611A64}"/>
              </a:ext>
            </a:extLst>
          </p:cNvPr>
          <p:cNvSpPr/>
          <p:nvPr/>
        </p:nvSpPr>
        <p:spPr>
          <a:xfrm>
            <a:off x="1808172" y="1450561"/>
            <a:ext cx="254940" cy="2377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F0C06A-7BCE-40C8-8D6A-FC50886C9B01}"/>
              </a:ext>
            </a:extLst>
          </p:cNvPr>
          <p:cNvSpPr/>
          <p:nvPr/>
        </p:nvSpPr>
        <p:spPr>
          <a:xfrm>
            <a:off x="377327" y="1450561"/>
            <a:ext cx="254940" cy="237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949D7-270D-7CD9-209D-8F381528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put-2">
            <a:hlinkClick r:id="" action="ppaction://media"/>
            <a:extLst>
              <a:ext uri="{FF2B5EF4-FFF2-40B4-BE49-F238E27FC236}">
                <a16:creationId xmlns:a16="http://schemas.microsoft.com/office/drawing/2014/main" id="{E5E94A25-4DE7-2FB5-EAAB-89B8A837F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09353" y="3083316"/>
            <a:ext cx="3516351" cy="3516351"/>
          </a:xfrm>
          <a:prstGeom prst="rect">
            <a:avLst/>
          </a:prstGeom>
        </p:spPr>
      </p:pic>
      <p:pic>
        <p:nvPicPr>
          <p:cNvPr id="7" name="input-1">
            <a:hlinkClick r:id="" action="ppaction://media"/>
            <a:extLst>
              <a:ext uri="{FF2B5EF4-FFF2-40B4-BE49-F238E27FC236}">
                <a16:creationId xmlns:a16="http://schemas.microsoft.com/office/drawing/2014/main" id="{EB0C4034-4286-6847-F037-D502F894136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22374" y="3092549"/>
            <a:ext cx="3516356" cy="3516356"/>
          </a:xfrm>
          <a:prstGeom prst="rect">
            <a:avLst/>
          </a:prstGeom>
        </p:spPr>
      </p:pic>
      <p:pic>
        <p:nvPicPr>
          <p:cNvPr id="6" name="input-0">
            <a:hlinkClick r:id="" action="ppaction://media"/>
            <a:extLst>
              <a:ext uri="{FF2B5EF4-FFF2-40B4-BE49-F238E27FC236}">
                <a16:creationId xmlns:a16="http://schemas.microsoft.com/office/drawing/2014/main" id="{5A23E50C-C472-47D1-83AA-87B4C309858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3787" y="3092549"/>
            <a:ext cx="3516356" cy="3516356"/>
          </a:xfrm>
          <a:prstGeom prst="rect">
            <a:avLst/>
          </a:prstGeom>
        </p:spPr>
      </p:pic>
      <p:pic>
        <p:nvPicPr>
          <p:cNvPr id="5" name="pose-0">
            <a:hlinkClick r:id="" action="ppaction://media"/>
            <a:extLst>
              <a:ext uri="{FF2B5EF4-FFF2-40B4-BE49-F238E27FC236}">
                <a16:creationId xmlns:a16="http://schemas.microsoft.com/office/drawing/2014/main" id="{457A96C4-64AD-18A3-A07F-87071568A28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9945" y="338579"/>
            <a:ext cx="2891676" cy="2891676"/>
          </a:xfrm>
          <a:prstGeom prst="rect">
            <a:avLst/>
          </a:prstGeom>
        </p:spPr>
      </p:pic>
      <p:pic>
        <p:nvPicPr>
          <p:cNvPr id="3" name="pose-1">
            <a:hlinkClick r:id="" action="ppaction://media"/>
            <a:extLst>
              <a:ext uri="{FF2B5EF4-FFF2-40B4-BE49-F238E27FC236}">
                <a16:creationId xmlns:a16="http://schemas.microsoft.com/office/drawing/2014/main" id="{22E8CF5B-EDBB-B18B-96D5-057DFED7F714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46024" y="338579"/>
            <a:ext cx="2891676" cy="2891676"/>
          </a:xfrm>
          <a:prstGeom prst="rect">
            <a:avLst/>
          </a:prstGeom>
        </p:spPr>
      </p:pic>
      <p:pic>
        <p:nvPicPr>
          <p:cNvPr id="4" name="pose-2">
            <a:hlinkClick r:id="" action="ppaction://media"/>
            <a:extLst>
              <a:ext uri="{FF2B5EF4-FFF2-40B4-BE49-F238E27FC236}">
                <a16:creationId xmlns:a16="http://schemas.microsoft.com/office/drawing/2014/main" id="{043FA966-6A07-E8FC-1F31-2712B1AD068A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31023" y="346958"/>
            <a:ext cx="2883297" cy="28832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F34A7FB-C7C7-2DB8-7EDB-ACA8BEF11863}"/>
              </a:ext>
            </a:extLst>
          </p:cNvPr>
          <p:cNvSpPr txBox="1"/>
          <p:nvPr/>
        </p:nvSpPr>
        <p:spPr>
          <a:xfrm>
            <a:off x="413787" y="6378072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3E704-119E-AA9E-4EAA-66A8D8140F3D}"/>
              </a:ext>
            </a:extLst>
          </p:cNvPr>
          <p:cNvSpPr txBox="1"/>
          <p:nvPr/>
        </p:nvSpPr>
        <p:spPr>
          <a:xfrm>
            <a:off x="4252555" y="6396335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C1554F-B77F-2C14-0F77-B393F956EE73}"/>
              </a:ext>
            </a:extLst>
          </p:cNvPr>
          <p:cNvSpPr txBox="1"/>
          <p:nvPr/>
        </p:nvSpPr>
        <p:spPr>
          <a:xfrm>
            <a:off x="8155209" y="6378072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DDCEB2-CB50-0396-0D13-B2DAB5E31F66}"/>
              </a:ext>
            </a:extLst>
          </p:cNvPr>
          <p:cNvSpPr txBox="1"/>
          <p:nvPr/>
        </p:nvSpPr>
        <p:spPr>
          <a:xfrm>
            <a:off x="360818" y="3087155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C819DA-F944-6A9E-704D-AEBAEDAB47FC}"/>
              </a:ext>
            </a:extLst>
          </p:cNvPr>
          <p:cNvSpPr txBox="1"/>
          <p:nvPr/>
        </p:nvSpPr>
        <p:spPr>
          <a:xfrm>
            <a:off x="4348775" y="3087154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633028-118A-FDC9-9A97-18EAC4144738}"/>
              </a:ext>
            </a:extLst>
          </p:cNvPr>
          <p:cNvSpPr txBox="1"/>
          <p:nvPr/>
        </p:nvSpPr>
        <p:spPr>
          <a:xfrm>
            <a:off x="8180829" y="3087154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1ADAE0D-A631-8DA0-37EB-38BF1594EF44}"/>
              </a:ext>
            </a:extLst>
          </p:cNvPr>
          <p:cNvSpPr/>
          <p:nvPr/>
        </p:nvSpPr>
        <p:spPr>
          <a:xfrm>
            <a:off x="8531023" y="119446"/>
            <a:ext cx="2883297" cy="470148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F40C68-687B-2E55-73F8-85F9EF2F46F3}"/>
              </a:ext>
            </a:extLst>
          </p:cNvPr>
          <p:cNvSpPr txBox="1"/>
          <p:nvPr/>
        </p:nvSpPr>
        <p:spPr>
          <a:xfrm>
            <a:off x="4337465" y="127928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A1A0D4A-1354-8D5E-0B1F-0BA4376440D2}"/>
              </a:ext>
            </a:extLst>
          </p:cNvPr>
          <p:cNvSpPr/>
          <p:nvPr/>
        </p:nvSpPr>
        <p:spPr>
          <a:xfrm>
            <a:off x="4766663" y="127929"/>
            <a:ext cx="2840171" cy="470148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C71FEF5-5453-E661-F4DC-64B31543B159}"/>
              </a:ext>
            </a:extLst>
          </p:cNvPr>
          <p:cNvSpPr/>
          <p:nvPr/>
        </p:nvSpPr>
        <p:spPr>
          <a:xfrm>
            <a:off x="614855" y="119446"/>
            <a:ext cx="3150957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2F27CD-2E87-3588-A5E5-10A9E63E2A2E}"/>
              </a:ext>
            </a:extLst>
          </p:cNvPr>
          <p:cNvSpPr txBox="1"/>
          <p:nvPr/>
        </p:nvSpPr>
        <p:spPr>
          <a:xfrm>
            <a:off x="233441" y="131019"/>
            <a:ext cx="394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cartoon figure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09E10-5A1E-2CF2-547D-4E589D53756D}"/>
              </a:ext>
            </a:extLst>
          </p:cNvPr>
          <p:cNvSpPr txBox="1"/>
          <p:nvPr/>
        </p:nvSpPr>
        <p:spPr>
          <a:xfrm>
            <a:off x="8129585" y="119445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</p:spTree>
    <p:extLst>
      <p:ext uri="{BB962C8B-B14F-4D97-AF65-F5344CB8AC3E}">
        <p14:creationId xmlns:p14="http://schemas.microsoft.com/office/powerpoint/2010/main" val="167394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98D9-663D-EA26-F74A-DC36B3D57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63F7-EA70-44A4-EFF9-F03E78EB2F54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Mesh Texturing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D51EA7-8C24-824E-815D-21118DF3142E}"/>
              </a:ext>
            </a:extLst>
          </p:cNvPr>
          <p:cNvSpPr/>
          <p:nvPr/>
        </p:nvSpPr>
        <p:spPr>
          <a:xfrm>
            <a:off x="125464" y="1401972"/>
            <a:ext cx="3861320" cy="578300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7" name="Picture 16" descr="A low poly cat head&#10;&#10;Description automatically generated">
            <a:extLst>
              <a:ext uri="{FF2B5EF4-FFF2-40B4-BE49-F238E27FC236}">
                <a16:creationId xmlns:a16="http://schemas.microsoft.com/office/drawing/2014/main" id="{552B3491-B56E-C80F-6DFB-A4C53D20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8" y="1795873"/>
            <a:ext cx="3994358" cy="3994358"/>
          </a:xfrm>
          <a:prstGeom prst="rect">
            <a:avLst/>
          </a:prstGeom>
        </p:spPr>
      </p:pic>
      <p:pic>
        <p:nvPicPr>
          <p:cNvPr id="18" name="Picture 17" descr="A close up of a cat head&#10;&#10;Description automatically generated">
            <a:extLst>
              <a:ext uri="{FF2B5EF4-FFF2-40B4-BE49-F238E27FC236}">
                <a16:creationId xmlns:a16="http://schemas.microsoft.com/office/drawing/2014/main" id="{CAE20030-BC19-24CC-42C1-4F56D2F5B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978" y="2029795"/>
            <a:ext cx="3994358" cy="3994358"/>
          </a:xfrm>
          <a:prstGeom prst="rect">
            <a:avLst/>
          </a:prstGeom>
        </p:spPr>
      </p:pic>
      <p:pic>
        <p:nvPicPr>
          <p:cNvPr id="21" name="Picture 20" descr="A white cat head with ears and nose&#10;&#10;Description automatically generated">
            <a:extLst>
              <a:ext uri="{FF2B5EF4-FFF2-40B4-BE49-F238E27FC236}">
                <a16:creationId xmlns:a16="http://schemas.microsoft.com/office/drawing/2014/main" id="{C63B9551-0B26-7406-5806-D88B77B92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708" y="2023616"/>
            <a:ext cx="3994358" cy="39943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2D74A1-877C-AD70-0962-A29A50782934}"/>
              </a:ext>
            </a:extLst>
          </p:cNvPr>
          <p:cNvSpPr txBox="1"/>
          <p:nvPr/>
        </p:nvSpPr>
        <p:spPr>
          <a:xfrm>
            <a:off x="213036" y="5973164"/>
            <a:ext cx="368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62ACF-654D-5FD3-9278-B55652CA7F65}"/>
              </a:ext>
            </a:extLst>
          </p:cNvPr>
          <p:cNvSpPr txBox="1"/>
          <p:nvPr/>
        </p:nvSpPr>
        <p:spPr>
          <a:xfrm>
            <a:off x="4118554" y="5973164"/>
            <a:ext cx="368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A52B3D-847F-9975-513C-E138DDE8E826}"/>
              </a:ext>
            </a:extLst>
          </p:cNvPr>
          <p:cNvSpPr txBox="1"/>
          <p:nvPr/>
        </p:nvSpPr>
        <p:spPr>
          <a:xfrm>
            <a:off x="7993315" y="5970564"/>
            <a:ext cx="368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Ours with texture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320768-DE48-E368-38D2-76CBBF7C7D1B}"/>
              </a:ext>
            </a:extLst>
          </p:cNvPr>
          <p:cNvSpPr txBox="1"/>
          <p:nvPr/>
        </p:nvSpPr>
        <p:spPr>
          <a:xfrm>
            <a:off x="-358570" y="1436971"/>
            <a:ext cx="4829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cartoon cat head</a:t>
            </a:r>
          </a:p>
        </p:txBody>
      </p:sp>
    </p:spTree>
    <p:extLst>
      <p:ext uri="{BB962C8B-B14F-4D97-AF65-F5344CB8AC3E}">
        <p14:creationId xmlns:p14="http://schemas.microsoft.com/office/powerpoint/2010/main" val="2985920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2F07A-D34A-3225-8DD8-B3CE69C5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D1DE-61F9-7736-323D-227706C5143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Conclusions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C2EFC4-4483-F5E3-50D1-67A9EC512B0F}"/>
              </a:ext>
            </a:extLst>
          </p:cNvPr>
          <p:cNvSpPr txBox="1">
            <a:spLocks/>
          </p:cNvSpPr>
          <p:nvPr/>
        </p:nvSpPr>
        <p:spPr>
          <a:xfrm>
            <a:off x="323603" y="1045033"/>
            <a:ext cx="5776823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Text-guided mesh refinement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273CF9-C771-CB59-959D-2DEEBD27300A}"/>
              </a:ext>
            </a:extLst>
          </p:cNvPr>
          <p:cNvSpPr txBox="1">
            <a:spLocks/>
          </p:cNvSpPr>
          <p:nvPr/>
        </p:nvSpPr>
        <p:spPr>
          <a:xfrm>
            <a:off x="315669" y="1857686"/>
            <a:ext cx="6564702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Better quality &amp; faster speed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B3A7631-256D-12F2-7B6B-190B6289E41D}"/>
              </a:ext>
            </a:extLst>
          </p:cNvPr>
          <p:cNvCxnSpPr/>
          <p:nvPr/>
        </p:nvCxnSpPr>
        <p:spPr>
          <a:xfrm>
            <a:off x="2291265" y="4741257"/>
            <a:ext cx="1260000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081226-659E-3460-0976-D847E891CAC3}"/>
              </a:ext>
            </a:extLst>
          </p:cNvPr>
          <p:cNvSpPr txBox="1"/>
          <p:nvPr/>
        </p:nvSpPr>
        <p:spPr>
          <a:xfrm>
            <a:off x="-462883" y="5375093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152BD-D480-F560-49B2-7B21BE31080E}"/>
              </a:ext>
            </a:extLst>
          </p:cNvPr>
          <p:cNvSpPr txBox="1"/>
          <p:nvPr/>
        </p:nvSpPr>
        <p:spPr>
          <a:xfrm>
            <a:off x="2674516" y="5346912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pic>
        <p:nvPicPr>
          <p:cNvPr id="33" name="Picture 32" descr="A low poly cat head&#10;&#10;Description automatically generated">
            <a:extLst>
              <a:ext uri="{FF2B5EF4-FFF2-40B4-BE49-F238E27FC236}">
                <a16:creationId xmlns:a16="http://schemas.microsoft.com/office/drawing/2014/main" id="{B5F2DCF5-970C-ED19-2619-81F26BC28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97" y="3750119"/>
            <a:ext cx="1624974" cy="1624974"/>
          </a:xfrm>
          <a:prstGeom prst="rect">
            <a:avLst/>
          </a:prstGeom>
        </p:spPr>
      </p:pic>
      <p:pic>
        <p:nvPicPr>
          <p:cNvPr id="34" name="Picture 33" descr="A white cat head with ears&#10;&#10;Description automatically generated">
            <a:extLst>
              <a:ext uri="{FF2B5EF4-FFF2-40B4-BE49-F238E27FC236}">
                <a16:creationId xmlns:a16="http://schemas.microsoft.com/office/drawing/2014/main" id="{7813A4D4-85C7-69B4-8E6D-8AB1F8E73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896" y="3750119"/>
            <a:ext cx="1624974" cy="1624974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27B3F3D-7744-10C0-58F8-89DAFBB18A93}"/>
              </a:ext>
            </a:extLst>
          </p:cNvPr>
          <p:cNvSpPr/>
          <p:nvPr/>
        </p:nvSpPr>
        <p:spPr>
          <a:xfrm>
            <a:off x="419854" y="3267676"/>
            <a:ext cx="1941382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DA369C-69E2-FCB4-59C5-C0CA26E59207}"/>
              </a:ext>
            </a:extLst>
          </p:cNvPr>
          <p:cNvSpPr txBox="1"/>
          <p:nvPr/>
        </p:nvSpPr>
        <p:spPr>
          <a:xfrm>
            <a:off x="184932" y="3292671"/>
            <a:ext cx="242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coyote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54725F4-B463-FC6F-E6CC-D5FE8312DACE}"/>
              </a:ext>
            </a:extLst>
          </p:cNvPr>
          <p:cNvSpPr txBox="1">
            <a:spLocks/>
          </p:cNvSpPr>
          <p:nvPr/>
        </p:nvSpPr>
        <p:spPr>
          <a:xfrm>
            <a:off x="6360691" y="1045033"/>
            <a:ext cx="5776823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Explicit pose control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46" name="Picture 45" descr="A green round object with arms extended&#10;&#10;Description automatically generated">
            <a:extLst>
              <a:ext uri="{FF2B5EF4-FFF2-40B4-BE49-F238E27FC236}">
                <a16:creationId xmlns:a16="http://schemas.microsoft.com/office/drawing/2014/main" id="{A830BF00-C8CD-5725-AB90-BE9A896FB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467" y="2608073"/>
            <a:ext cx="1624973" cy="1624973"/>
          </a:xfrm>
          <a:prstGeom prst="rect">
            <a:avLst/>
          </a:prstGeom>
        </p:spPr>
      </p:pic>
      <p:pic>
        <p:nvPicPr>
          <p:cNvPr id="47" name="Picture 46" descr="A green round object with arms and legs&#10;&#10;Description automatically generated">
            <a:extLst>
              <a:ext uri="{FF2B5EF4-FFF2-40B4-BE49-F238E27FC236}">
                <a16:creationId xmlns:a16="http://schemas.microsoft.com/office/drawing/2014/main" id="{56B8FD65-FFE9-95C6-9D82-257EEA6A1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604" y="2632564"/>
            <a:ext cx="1624971" cy="1624971"/>
          </a:xfrm>
          <a:prstGeom prst="rect">
            <a:avLst/>
          </a:prstGeom>
        </p:spPr>
      </p:pic>
      <p:pic>
        <p:nvPicPr>
          <p:cNvPr id="48" name="Picture 47" descr="A white bear with arms outstretched&#10;&#10;Description automatically generated">
            <a:extLst>
              <a:ext uri="{FF2B5EF4-FFF2-40B4-BE49-F238E27FC236}">
                <a16:creationId xmlns:a16="http://schemas.microsoft.com/office/drawing/2014/main" id="{75EC373E-CE2E-0A25-3737-FC247F3D6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190" y="4681977"/>
            <a:ext cx="1624973" cy="1624973"/>
          </a:xfrm>
          <a:prstGeom prst="rect">
            <a:avLst/>
          </a:prstGeom>
        </p:spPr>
      </p:pic>
      <p:pic>
        <p:nvPicPr>
          <p:cNvPr id="49" name="Picture 48" descr="A white teddy bear on a black background&#10;&#10;Description automatically generated">
            <a:extLst>
              <a:ext uri="{FF2B5EF4-FFF2-40B4-BE49-F238E27FC236}">
                <a16:creationId xmlns:a16="http://schemas.microsoft.com/office/drawing/2014/main" id="{6D29E8B7-3BEE-3E2A-83EA-62E01AA28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3604" y="4681977"/>
            <a:ext cx="1624972" cy="162497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73DC3BE-30C4-0121-47F6-4DD48644ABEC}"/>
              </a:ext>
            </a:extLst>
          </p:cNvPr>
          <p:cNvSpPr txBox="1"/>
          <p:nvPr/>
        </p:nvSpPr>
        <p:spPr>
          <a:xfrm>
            <a:off x="5556588" y="6306949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2F6017-5640-6AAE-6E08-4946C066FA13}"/>
              </a:ext>
            </a:extLst>
          </p:cNvPr>
          <p:cNvSpPr txBox="1"/>
          <p:nvPr/>
        </p:nvSpPr>
        <p:spPr>
          <a:xfrm>
            <a:off x="8633001" y="6306948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076DA0-B78C-5D3B-DC17-2BBBDDC1325B}"/>
              </a:ext>
            </a:extLst>
          </p:cNvPr>
          <p:cNvSpPr txBox="1"/>
          <p:nvPr/>
        </p:nvSpPr>
        <p:spPr>
          <a:xfrm>
            <a:off x="5521501" y="4191695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F37F5E-9E51-2D98-EE33-EFEC73E5C0CE}"/>
              </a:ext>
            </a:extLst>
          </p:cNvPr>
          <p:cNvSpPr txBox="1"/>
          <p:nvPr/>
        </p:nvSpPr>
        <p:spPr>
          <a:xfrm>
            <a:off x="8597914" y="4191694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125DDFC3-701A-C2A2-BDB2-CE9AD8D88C3F}"/>
              </a:ext>
            </a:extLst>
          </p:cNvPr>
          <p:cNvSpPr/>
          <p:nvPr/>
        </p:nvSpPr>
        <p:spPr>
          <a:xfrm>
            <a:off x="6171191" y="2098628"/>
            <a:ext cx="2456969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8F51CE-9999-A21F-AC73-5754A3CBDB47}"/>
              </a:ext>
            </a:extLst>
          </p:cNvPr>
          <p:cNvSpPr txBox="1"/>
          <p:nvPr/>
        </p:nvSpPr>
        <p:spPr>
          <a:xfrm>
            <a:off x="5863198" y="2137889"/>
            <a:ext cx="307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1091DE2-6970-B8DD-CD10-35F2B9507447}"/>
              </a:ext>
            </a:extLst>
          </p:cNvPr>
          <p:cNvSpPr/>
          <p:nvPr/>
        </p:nvSpPr>
        <p:spPr>
          <a:xfrm>
            <a:off x="9244144" y="2098628"/>
            <a:ext cx="2456969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FC94F8-B234-07F7-718E-EC07C0BD9EE1}"/>
              </a:ext>
            </a:extLst>
          </p:cNvPr>
          <p:cNvSpPr txBox="1"/>
          <p:nvPr/>
        </p:nvSpPr>
        <p:spPr>
          <a:xfrm>
            <a:off x="8936151" y="2137889"/>
            <a:ext cx="307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</p:spTree>
    <p:extLst>
      <p:ext uri="{BB962C8B-B14F-4D97-AF65-F5344CB8AC3E}">
        <p14:creationId xmlns:p14="http://schemas.microsoft.com/office/powerpoint/2010/main" val="1597996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26DD6-457B-400C-2B4E-1EFDF4333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25A7-F694-A623-31A2-105F736C580D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Future Work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FE7B79-56CC-3DE3-AF26-A7AFD1ED0293}"/>
              </a:ext>
            </a:extLst>
          </p:cNvPr>
          <p:cNvSpPr txBox="1">
            <a:spLocks/>
          </p:cNvSpPr>
          <p:nvPr/>
        </p:nvSpPr>
        <p:spPr>
          <a:xfrm>
            <a:off x="323603" y="1045033"/>
            <a:ext cx="5776823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Identity preservation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F891123-E733-EAC1-B159-3D3627FAFEE4}"/>
              </a:ext>
            </a:extLst>
          </p:cNvPr>
          <p:cNvSpPr txBox="1">
            <a:spLocks/>
          </p:cNvSpPr>
          <p:nvPr/>
        </p:nvSpPr>
        <p:spPr>
          <a:xfrm>
            <a:off x="6255588" y="967676"/>
            <a:ext cx="6564702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Localized detail refinement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6" name="Picture 25" descr="A green round object with arms extended&#10;&#10;Description automatically generated">
            <a:extLst>
              <a:ext uri="{FF2B5EF4-FFF2-40B4-BE49-F238E27FC236}">
                <a16:creationId xmlns:a16="http://schemas.microsoft.com/office/drawing/2014/main" id="{E0604475-F563-B0B2-4E4C-E1C7CF8B2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9" y="2659976"/>
            <a:ext cx="1624973" cy="1624973"/>
          </a:xfrm>
          <a:prstGeom prst="rect">
            <a:avLst/>
          </a:prstGeom>
        </p:spPr>
      </p:pic>
      <p:pic>
        <p:nvPicPr>
          <p:cNvPr id="27" name="Picture 26" descr="A green round object with arms and legs&#10;&#10;Description automatically generated">
            <a:extLst>
              <a:ext uri="{FF2B5EF4-FFF2-40B4-BE49-F238E27FC236}">
                <a16:creationId xmlns:a16="http://schemas.microsoft.com/office/drawing/2014/main" id="{51FBB3CC-DFBC-F913-DF36-D49522439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06" y="2684467"/>
            <a:ext cx="1624971" cy="1624971"/>
          </a:xfrm>
          <a:prstGeom prst="rect">
            <a:avLst/>
          </a:prstGeom>
        </p:spPr>
      </p:pic>
      <p:pic>
        <p:nvPicPr>
          <p:cNvPr id="28" name="Picture 27" descr="A white bear with arms outstretched&#10;&#10;Description automatically generated">
            <a:extLst>
              <a:ext uri="{FF2B5EF4-FFF2-40B4-BE49-F238E27FC236}">
                <a16:creationId xmlns:a16="http://schemas.microsoft.com/office/drawing/2014/main" id="{5060231E-F245-7955-6AE0-6EBB94C8B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92" y="4733880"/>
            <a:ext cx="1624973" cy="1624973"/>
          </a:xfrm>
          <a:prstGeom prst="rect">
            <a:avLst/>
          </a:prstGeom>
        </p:spPr>
      </p:pic>
      <p:pic>
        <p:nvPicPr>
          <p:cNvPr id="29" name="Picture 28" descr="A white teddy bear on a black background&#10;&#10;Description automatically generated">
            <a:extLst>
              <a:ext uri="{FF2B5EF4-FFF2-40B4-BE49-F238E27FC236}">
                <a16:creationId xmlns:a16="http://schemas.microsoft.com/office/drawing/2014/main" id="{7F7CF3E1-1B10-8BFA-F3C6-1E293E972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406" y="4733880"/>
            <a:ext cx="1624972" cy="16249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B851671-FB29-12A8-F543-F49E4D21954A}"/>
              </a:ext>
            </a:extLst>
          </p:cNvPr>
          <p:cNvSpPr txBox="1"/>
          <p:nvPr/>
        </p:nvSpPr>
        <p:spPr>
          <a:xfrm>
            <a:off x="-306610" y="6358852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0CA6ED-CE7E-D705-0A39-B61F76AF40C7}"/>
              </a:ext>
            </a:extLst>
          </p:cNvPr>
          <p:cNvSpPr txBox="1"/>
          <p:nvPr/>
        </p:nvSpPr>
        <p:spPr>
          <a:xfrm>
            <a:off x="2769803" y="6358851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DB8B3E-43C7-389D-B078-58E8E51A70C6}"/>
              </a:ext>
            </a:extLst>
          </p:cNvPr>
          <p:cNvSpPr txBox="1"/>
          <p:nvPr/>
        </p:nvSpPr>
        <p:spPr>
          <a:xfrm>
            <a:off x="-341697" y="4243598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D36750-AAB3-024F-3060-BABF6E5577EC}"/>
              </a:ext>
            </a:extLst>
          </p:cNvPr>
          <p:cNvSpPr txBox="1"/>
          <p:nvPr/>
        </p:nvSpPr>
        <p:spPr>
          <a:xfrm>
            <a:off x="2734716" y="424359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0ABB860-8312-95EF-EA92-161B347170D4}"/>
              </a:ext>
            </a:extLst>
          </p:cNvPr>
          <p:cNvSpPr/>
          <p:nvPr/>
        </p:nvSpPr>
        <p:spPr>
          <a:xfrm>
            <a:off x="307993" y="2150531"/>
            <a:ext cx="2456969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10F493-CAF7-BC1D-F274-2DE3743D956B}"/>
              </a:ext>
            </a:extLst>
          </p:cNvPr>
          <p:cNvSpPr txBox="1"/>
          <p:nvPr/>
        </p:nvSpPr>
        <p:spPr>
          <a:xfrm>
            <a:off x="0" y="2189792"/>
            <a:ext cx="307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17F7708-18CD-1266-5CE6-AEA500F05BA6}"/>
              </a:ext>
            </a:extLst>
          </p:cNvPr>
          <p:cNvSpPr/>
          <p:nvPr/>
        </p:nvSpPr>
        <p:spPr>
          <a:xfrm>
            <a:off x="3380946" y="2150531"/>
            <a:ext cx="2456969" cy="478632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5199CE-5E84-6FAE-FFDA-5E7F841FCD00}"/>
              </a:ext>
            </a:extLst>
          </p:cNvPr>
          <p:cNvSpPr txBox="1"/>
          <p:nvPr/>
        </p:nvSpPr>
        <p:spPr>
          <a:xfrm>
            <a:off x="3072953" y="2189792"/>
            <a:ext cx="307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  <p:pic>
        <p:nvPicPr>
          <p:cNvPr id="4" name="Picture 3" descr="A green polygonal figure&#10;&#10;Description automatically generated">
            <a:extLst>
              <a:ext uri="{FF2B5EF4-FFF2-40B4-BE49-F238E27FC236}">
                <a16:creationId xmlns:a16="http://schemas.microsoft.com/office/drawing/2014/main" id="{2D0D4CEB-AA4B-39E7-157A-465D5C986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978" y="2015949"/>
            <a:ext cx="2241253" cy="2241253"/>
          </a:xfrm>
          <a:prstGeom prst="rect">
            <a:avLst/>
          </a:prstGeom>
        </p:spPr>
      </p:pic>
      <p:pic>
        <p:nvPicPr>
          <p:cNvPr id="6" name="Picture 5" descr="A white bear with its arms up&#10;&#10;Description automatically generated with medium confidence">
            <a:extLst>
              <a:ext uri="{FF2B5EF4-FFF2-40B4-BE49-F238E27FC236}">
                <a16:creationId xmlns:a16="http://schemas.microsoft.com/office/drawing/2014/main" id="{23211810-B54E-A456-2777-E0603EB66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968" y="2043696"/>
            <a:ext cx="2241253" cy="2241253"/>
          </a:xfrm>
          <a:prstGeom prst="rect">
            <a:avLst/>
          </a:prstGeom>
        </p:spPr>
      </p:pic>
      <p:pic>
        <p:nvPicPr>
          <p:cNvPr id="7" name="Picture 6" descr="A white bear with its arms up&#10;&#10;Description automatically generated with medium confidence">
            <a:extLst>
              <a:ext uri="{FF2B5EF4-FFF2-40B4-BE49-F238E27FC236}">
                <a16:creationId xmlns:a16="http://schemas.microsoft.com/office/drawing/2014/main" id="{DDA7F092-6A61-4D4A-864F-7367129DBD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643" r="32931" b="68740"/>
          <a:stretch/>
        </p:blipFill>
        <p:spPr>
          <a:xfrm>
            <a:off x="10426263" y="2318326"/>
            <a:ext cx="1592887" cy="1636497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111FAB1B-E4B0-1FC7-00B2-124598723BEE}"/>
              </a:ext>
            </a:extLst>
          </p:cNvPr>
          <p:cNvCxnSpPr/>
          <p:nvPr/>
        </p:nvCxnSpPr>
        <p:spPr>
          <a:xfrm rot="16200000" flipH="1">
            <a:off x="7647816" y="3547558"/>
            <a:ext cx="7811" cy="1800000"/>
          </a:xfrm>
          <a:prstGeom prst="curvedConnector3">
            <a:avLst>
              <a:gd name="adj1" fmla="val 3026642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7C4CDB89-04D1-7325-50ED-E0A7DEA71B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22450" y="3565680"/>
            <a:ext cx="7811" cy="1800000"/>
          </a:xfrm>
          <a:prstGeom prst="curvedConnector3">
            <a:avLst>
              <a:gd name="adj1" fmla="val 3026642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6D4D83-2FF4-2905-F393-11AE4CD2D7CD}"/>
              </a:ext>
            </a:extLst>
          </p:cNvPr>
          <p:cNvSpPr txBox="1"/>
          <p:nvPr/>
        </p:nvSpPr>
        <p:spPr>
          <a:xfrm>
            <a:off x="5808633" y="485405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Refine full shape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D6BE2-C8E6-6002-7DA7-E26852FFD3A6}"/>
              </a:ext>
            </a:extLst>
          </p:cNvPr>
          <p:cNvSpPr txBox="1"/>
          <p:nvPr/>
        </p:nvSpPr>
        <p:spPr>
          <a:xfrm>
            <a:off x="8683267" y="4854057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Zoom in &amp; refine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519676-D4A4-0053-22F3-AF10E36FC729}"/>
              </a:ext>
            </a:extLst>
          </p:cNvPr>
          <p:cNvSpPr/>
          <p:nvPr/>
        </p:nvSpPr>
        <p:spPr>
          <a:xfrm>
            <a:off x="10343745" y="3873879"/>
            <a:ext cx="288092" cy="1640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B2E0AC-1A2A-950F-DBC6-21EA864815C6}"/>
              </a:ext>
            </a:extLst>
          </p:cNvPr>
          <p:cNvSpPr/>
          <p:nvPr/>
        </p:nvSpPr>
        <p:spPr>
          <a:xfrm>
            <a:off x="11942392" y="3637173"/>
            <a:ext cx="249608" cy="3176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Sphere">
                <a:extLst>
                  <a:ext uri="{FF2B5EF4-FFF2-40B4-BE49-F238E27FC236}">
                    <a16:creationId xmlns:a16="http://schemas.microsoft.com/office/drawing/2014/main" id="{73873944-3F46-6E07-EA0B-A420403BFF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69856335"/>
                  </p:ext>
                </p:extLst>
              </p:nvPr>
            </p:nvGraphicFramePr>
            <p:xfrm>
              <a:off x="10747178" y="2806254"/>
              <a:ext cx="359999" cy="36000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59999" cy="36000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5753651" ay="4172438" az="-5022764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86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Sphere">
                <a:extLst>
                  <a:ext uri="{FF2B5EF4-FFF2-40B4-BE49-F238E27FC236}">
                    <a16:creationId xmlns:a16="http://schemas.microsoft.com/office/drawing/2014/main" id="{73873944-3F46-6E07-EA0B-A420403BF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47178" y="2806254"/>
                <a:ext cx="359999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Sphere">
                <a:extLst>
                  <a:ext uri="{FF2B5EF4-FFF2-40B4-BE49-F238E27FC236}">
                    <a16:creationId xmlns:a16="http://schemas.microsoft.com/office/drawing/2014/main" id="{531C3831-9C0B-91F8-798F-CB7C88C01C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5614839"/>
                  </p:ext>
                </p:extLst>
              </p:nvPr>
            </p:nvGraphicFramePr>
            <p:xfrm>
              <a:off x="11235465" y="2783344"/>
              <a:ext cx="411913" cy="411914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11913" cy="41191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5656417" ay="-683271" az="4156047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86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Sphere">
                <a:extLst>
                  <a:ext uri="{FF2B5EF4-FFF2-40B4-BE49-F238E27FC236}">
                    <a16:creationId xmlns:a16="http://schemas.microsoft.com/office/drawing/2014/main" id="{531C3831-9C0B-91F8-798F-CB7C88C01C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35465" y="2783344"/>
                <a:ext cx="411913" cy="411914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88A6C68E-D0C9-0A6A-E00E-5BCF2F31B03B}"/>
              </a:ext>
            </a:extLst>
          </p:cNvPr>
          <p:cNvSpPr/>
          <p:nvPr/>
        </p:nvSpPr>
        <p:spPr>
          <a:xfrm>
            <a:off x="10714904" y="3388179"/>
            <a:ext cx="443066" cy="1573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14BAAD-CD7A-B8E5-F29F-5EAA8A835318}"/>
              </a:ext>
            </a:extLst>
          </p:cNvPr>
          <p:cNvSpPr/>
          <p:nvPr/>
        </p:nvSpPr>
        <p:spPr>
          <a:xfrm>
            <a:off x="10849184" y="3432882"/>
            <a:ext cx="45719" cy="679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20406D-C36A-D982-D486-0A77E060578C}"/>
              </a:ext>
            </a:extLst>
          </p:cNvPr>
          <p:cNvSpPr/>
          <p:nvPr/>
        </p:nvSpPr>
        <p:spPr>
          <a:xfrm>
            <a:off x="10965369" y="3435899"/>
            <a:ext cx="45719" cy="6795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96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94AD5-3839-567B-34F1-976AD0EF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0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">
            <a:hlinkClick r:id="" action="ppaction://media"/>
            <a:extLst>
              <a:ext uri="{FF2B5EF4-FFF2-40B4-BE49-F238E27FC236}">
                <a16:creationId xmlns:a16="http://schemas.microsoft.com/office/drawing/2014/main" id="{9831BA40-3B49-D387-03F5-C76A69F7A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3378" y="798857"/>
            <a:ext cx="4650324" cy="46503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51683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Text-to-3D Generative Modeling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974E16-1B21-EEDE-FBE8-6F74EB10DC77}"/>
              </a:ext>
            </a:extLst>
          </p:cNvPr>
          <p:cNvSpPr txBox="1">
            <a:spLocks/>
          </p:cNvSpPr>
          <p:nvPr/>
        </p:nvSpPr>
        <p:spPr>
          <a:xfrm>
            <a:off x="7007352" y="5343310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[Jun et al. 2023]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9D78B2-B5DF-2DE5-F9E9-F6925CEBFA18}"/>
              </a:ext>
            </a:extLst>
          </p:cNvPr>
          <p:cNvSpPr txBox="1">
            <a:spLocks/>
          </p:cNvSpPr>
          <p:nvPr/>
        </p:nvSpPr>
        <p:spPr>
          <a:xfrm>
            <a:off x="1302277" y="5334549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[Poole et al. 2023]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7CF6E1-79F1-3052-3F7F-21D2183F165B}"/>
              </a:ext>
            </a:extLst>
          </p:cNvPr>
          <p:cNvSpPr txBox="1">
            <a:spLocks/>
          </p:cNvSpPr>
          <p:nvPr/>
        </p:nvSpPr>
        <p:spPr>
          <a:xfrm>
            <a:off x="5400136" y="6006244"/>
            <a:ext cx="6791864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Poole et al. DreamFusion: Text-to-3D Using 2D Diffusion. In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ICLR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2023.</a:t>
            </a:r>
          </a:p>
        </p:txBody>
      </p:sp>
      <p:pic>
        <p:nvPicPr>
          <p:cNvPr id="11" name="a_DSLR_photo_of_a_teddy_bear_taking_a_selfie">
            <a:hlinkClick r:id="" action="ppaction://media"/>
            <a:extLst>
              <a:ext uri="{FF2B5EF4-FFF2-40B4-BE49-F238E27FC236}">
                <a16:creationId xmlns:a16="http://schemas.microsoft.com/office/drawing/2014/main" id="{EAD3CC46-1627-EB8E-2B10-DA7D1762D9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r="49974"/>
          <a:stretch/>
        </p:blipFill>
        <p:spPr>
          <a:xfrm>
            <a:off x="1241199" y="1012003"/>
            <a:ext cx="4327424" cy="432523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513E06-2D1F-8F1C-807B-68F23419E12F}"/>
              </a:ext>
            </a:extLst>
          </p:cNvPr>
          <p:cNvSpPr txBox="1">
            <a:spLocks/>
          </p:cNvSpPr>
          <p:nvPr/>
        </p:nvSpPr>
        <p:spPr>
          <a:xfrm>
            <a:off x="5055079" y="6358839"/>
            <a:ext cx="7136921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Jun et al. Shap-E: Generating Conditional 3D Implicit Functions.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arXiv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2023.</a:t>
            </a:r>
          </a:p>
        </p:txBody>
      </p:sp>
    </p:spTree>
    <p:extLst>
      <p:ext uri="{BB962C8B-B14F-4D97-AF65-F5344CB8AC3E}">
        <p14:creationId xmlns:p14="http://schemas.microsoft.com/office/powerpoint/2010/main" val="23262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A3D42-30B9-9E60-55F4-6D8A6E45E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teddy bear sitting&#10;&#10;Description automatically generated">
            <a:extLst>
              <a:ext uri="{FF2B5EF4-FFF2-40B4-BE49-F238E27FC236}">
                <a16:creationId xmlns:a16="http://schemas.microsoft.com/office/drawing/2014/main" id="{FB633A7F-A8B9-C949-70F2-5ACF5BCB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39" y="1456933"/>
            <a:ext cx="4792651" cy="4792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2639A-A57B-831B-53F2-F234B8B2AB11}"/>
              </a:ext>
            </a:extLst>
          </p:cNvPr>
          <p:cNvSpPr txBox="1"/>
          <p:nvPr/>
        </p:nvSpPr>
        <p:spPr>
          <a:xfrm>
            <a:off x="157157" y="3854242"/>
            <a:ext cx="368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teddy bear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0845FA-6521-AFE6-264C-D0B628DFD062}"/>
              </a:ext>
            </a:extLst>
          </p:cNvPr>
          <p:cNvSpPr/>
          <p:nvPr/>
        </p:nvSpPr>
        <p:spPr>
          <a:xfrm>
            <a:off x="157157" y="3720208"/>
            <a:ext cx="3686175" cy="914401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C2332-663D-7AD2-EAA3-CBD254BB7F36}"/>
              </a:ext>
            </a:extLst>
          </p:cNvPr>
          <p:cNvSpPr txBox="1"/>
          <p:nvPr/>
        </p:nvSpPr>
        <p:spPr>
          <a:xfrm>
            <a:off x="157157" y="6032549"/>
            <a:ext cx="368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text prompt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0E5DA-90BC-7EA6-1CFA-09EB55058849}"/>
              </a:ext>
            </a:extLst>
          </p:cNvPr>
          <p:cNvSpPr txBox="1"/>
          <p:nvPr/>
        </p:nvSpPr>
        <p:spPr>
          <a:xfrm>
            <a:off x="6148396" y="6032549"/>
            <a:ext cx="368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 3D mesh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F8032C-009D-6B14-281D-1A9C149B85B8}"/>
              </a:ext>
            </a:extLst>
          </p:cNvPr>
          <p:cNvCxnSpPr>
            <a:cxnSpLocks/>
          </p:cNvCxnSpPr>
          <p:nvPr/>
        </p:nvCxnSpPr>
        <p:spPr>
          <a:xfrm>
            <a:off x="4147190" y="4177407"/>
            <a:ext cx="1800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066BDD0-1B27-8B2A-7155-F9FBC6002145}"/>
              </a:ext>
            </a:extLst>
          </p:cNvPr>
          <p:cNvSpPr/>
          <p:nvPr/>
        </p:nvSpPr>
        <p:spPr>
          <a:xfrm>
            <a:off x="8529643" y="3187150"/>
            <a:ext cx="1433515" cy="133418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351CC-9764-3B54-3A17-0C765174F6E6}"/>
              </a:ext>
            </a:extLst>
          </p:cNvPr>
          <p:cNvSpPr txBox="1"/>
          <p:nvPr/>
        </p:nvSpPr>
        <p:spPr>
          <a:xfrm>
            <a:off x="7864078" y="623193"/>
            <a:ext cx="4106419" cy="6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Raising hand up?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5E9EB0BE-47CD-E707-2983-D60420228AC3}"/>
              </a:ext>
            </a:extLst>
          </p:cNvPr>
          <p:cNvSpPr/>
          <p:nvPr/>
        </p:nvSpPr>
        <p:spPr>
          <a:xfrm flipH="1" flipV="1">
            <a:off x="7558088" y="85721"/>
            <a:ext cx="4529650" cy="14911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A9BB0-41E5-2582-050D-E75CB77C2F04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51683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User Control?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8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E94FD-40F1-826C-04F7-A8CC8AFC4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5E506BC-6BAF-267D-1136-CEFB4AE24C7C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51683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Methods based on Score Distillation Sampling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C117B4-6317-F6F0-C36B-6477C3632BBA}"/>
              </a:ext>
            </a:extLst>
          </p:cNvPr>
          <p:cNvSpPr txBox="1">
            <a:spLocks/>
          </p:cNvSpPr>
          <p:nvPr/>
        </p:nvSpPr>
        <p:spPr>
          <a:xfrm>
            <a:off x="2967487" y="6358597"/>
            <a:ext cx="9224513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Metzer et al. Latent-NeRF for Shape-Guided Generation of 3D Shapes and Textures. In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CVPR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, 2023.</a:t>
            </a:r>
            <a:endParaRPr lang="en-TW" sz="16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E1906-39B4-9103-0B1E-C84FFD42EC7F}"/>
              </a:ext>
            </a:extLst>
          </p:cNvPr>
          <p:cNvSpPr txBox="1"/>
          <p:nvPr/>
        </p:nvSpPr>
        <p:spPr>
          <a:xfrm>
            <a:off x="92449" y="1878458"/>
            <a:ext cx="3530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German Shepherd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27229F-4864-7FA0-75B6-95BACA158B1C}"/>
              </a:ext>
            </a:extLst>
          </p:cNvPr>
          <p:cNvSpPr/>
          <p:nvPr/>
        </p:nvSpPr>
        <p:spPr>
          <a:xfrm>
            <a:off x="92449" y="1704101"/>
            <a:ext cx="3530645" cy="791289"/>
          </a:xfrm>
          <a:prstGeom prst="roundRect">
            <a:avLst>
              <a:gd name="adj" fmla="val 13349"/>
            </a:avLst>
          </a:prstGeom>
          <a:noFill/>
          <a:ln w="889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F4BC0-7D5D-6E1E-D559-83FAE059434A}"/>
              </a:ext>
            </a:extLst>
          </p:cNvPr>
          <p:cNvSpPr txBox="1"/>
          <p:nvPr/>
        </p:nvSpPr>
        <p:spPr>
          <a:xfrm>
            <a:off x="319176" y="5350315"/>
            <a:ext cx="386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guiding geometry</a:t>
            </a:r>
          </a:p>
        </p:txBody>
      </p:sp>
      <p:pic>
        <p:nvPicPr>
          <p:cNvPr id="11" name="Picture 10" descr="A dog standing on its hind legs&#10;&#10;Description automatically generated">
            <a:extLst>
              <a:ext uri="{FF2B5EF4-FFF2-40B4-BE49-F238E27FC236}">
                <a16:creationId xmlns:a16="http://schemas.microsoft.com/office/drawing/2014/main" id="{7F47B083-90E0-5905-6A94-937B0F99E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76" b="27951"/>
          <a:stretch/>
        </p:blipFill>
        <p:spPr>
          <a:xfrm>
            <a:off x="92449" y="2886664"/>
            <a:ext cx="12007102" cy="2365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C17FC0-6618-67B2-77A6-5E4098E74F9A}"/>
              </a:ext>
            </a:extLst>
          </p:cNvPr>
          <p:cNvSpPr txBox="1"/>
          <p:nvPr/>
        </p:nvSpPr>
        <p:spPr>
          <a:xfrm>
            <a:off x="6548134" y="5251891"/>
            <a:ext cx="3549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Output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5536F8-12EB-CEA2-3A57-1179CE0647B3}"/>
              </a:ext>
            </a:extLst>
          </p:cNvPr>
          <p:cNvCxnSpPr>
            <a:cxnSpLocks/>
          </p:cNvCxnSpPr>
          <p:nvPr/>
        </p:nvCxnSpPr>
        <p:spPr>
          <a:xfrm>
            <a:off x="3844503" y="4069277"/>
            <a:ext cx="796508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D3CA4E-83E5-A6ED-6E13-0352A0CE61C2}"/>
              </a:ext>
            </a:extLst>
          </p:cNvPr>
          <p:cNvCxnSpPr>
            <a:cxnSpLocks/>
          </p:cNvCxnSpPr>
          <p:nvPr/>
        </p:nvCxnSpPr>
        <p:spPr>
          <a:xfrm>
            <a:off x="3844504" y="2309004"/>
            <a:ext cx="796507" cy="969033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92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1AE6-1C24-FC38-146D-2E8C56AA6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C2AE-E1DB-924F-27C4-4A9BEAEEA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Our Work: Text-guided Mesh Refinement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B46497-D8B9-6253-9422-C0152DACA5A9}"/>
              </a:ext>
            </a:extLst>
          </p:cNvPr>
          <p:cNvSpPr txBox="1">
            <a:spLocks/>
          </p:cNvSpPr>
          <p:nvPr/>
        </p:nvSpPr>
        <p:spPr>
          <a:xfrm>
            <a:off x="375385" y="1057172"/>
            <a:ext cx="11816615" cy="800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TW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Input: </a:t>
            </a:r>
            <a:r>
              <a:rPr lang="en-TW" sz="2800">
                <a:latin typeface="Helvetica Neue Thin" panose="020B0403020202020204" pitchFamily="34" charset="0"/>
                <a:ea typeface="Helvetica Neue Thin" panose="020B0403020202020204" pitchFamily="34" charset="0"/>
              </a:rPr>
              <a:t>A </a:t>
            </a:r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coarse 3D mesh and a text prompt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7ADEC6-ECDF-0796-3A1E-D6BEC1C56DC1}"/>
              </a:ext>
            </a:extLst>
          </p:cNvPr>
          <p:cNvSpPr txBox="1">
            <a:spLocks/>
          </p:cNvSpPr>
          <p:nvPr/>
        </p:nvSpPr>
        <p:spPr>
          <a:xfrm>
            <a:off x="375385" y="1880104"/>
            <a:ext cx="11816615" cy="1196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TW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Goal</a:t>
            </a:r>
            <a:r>
              <a:rPr lang="en-TW" sz="2800">
                <a:latin typeface="Helvetica Neue Thin" panose="020B0403020202020204" pitchFamily="34" charset="0"/>
                <a:ea typeface="Helvetica Neue Thin" panose="020B0403020202020204" pitchFamily="34" charset="0"/>
              </a:rPr>
              <a:t>: </a:t>
            </a:r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Create a 3D mesh by adding more geometric detail to the input </a:t>
            </a:r>
            <a:b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</a:br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          coarse mesh guided by the input text prompt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6" name="Picture 5" descr="A green round object with arms and legs&#10;&#10;Description automatically generated">
            <a:extLst>
              <a:ext uri="{FF2B5EF4-FFF2-40B4-BE49-F238E27FC236}">
                <a16:creationId xmlns:a16="http://schemas.microsoft.com/office/drawing/2014/main" id="{68ADC7F7-6116-3909-04F2-817F0287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2" y="3077029"/>
            <a:ext cx="3192159" cy="3192159"/>
          </a:xfrm>
          <a:prstGeom prst="rect">
            <a:avLst/>
          </a:prstGeom>
        </p:spPr>
      </p:pic>
      <p:pic>
        <p:nvPicPr>
          <p:cNvPr id="7" name="Picture 6" descr="A white teddy bear on a black background&#10;&#10;Description automatically generated">
            <a:extLst>
              <a:ext uri="{FF2B5EF4-FFF2-40B4-BE49-F238E27FC236}">
                <a16:creationId xmlns:a16="http://schemas.microsoft.com/office/drawing/2014/main" id="{7116E25B-C05A-C9A4-DCF3-5EDAA20BE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061" y="3077029"/>
            <a:ext cx="3192160" cy="319216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3BE6DE6-3BA2-ED48-EB00-615C7A2C5D23}"/>
              </a:ext>
            </a:extLst>
          </p:cNvPr>
          <p:cNvSpPr/>
          <p:nvPr/>
        </p:nvSpPr>
        <p:spPr>
          <a:xfrm>
            <a:off x="3470940" y="4273954"/>
            <a:ext cx="3641058" cy="871427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5588CA9-1C55-95B0-62E9-1860CF0CE2BB}"/>
              </a:ext>
            </a:extLst>
          </p:cNvPr>
          <p:cNvSpPr txBox="1">
            <a:spLocks/>
          </p:cNvSpPr>
          <p:nvPr/>
        </p:nvSpPr>
        <p:spPr>
          <a:xfrm>
            <a:off x="3470940" y="4273954"/>
            <a:ext cx="3641058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&gt;_: A teddy bear</a:t>
            </a:r>
            <a:endParaRPr lang="en-TW" sz="3200" i="1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9B582C-C0CC-0269-A7FD-F737EB0BE635}"/>
              </a:ext>
            </a:extLst>
          </p:cNvPr>
          <p:cNvSpPr txBox="1">
            <a:spLocks/>
          </p:cNvSpPr>
          <p:nvPr/>
        </p:nvSpPr>
        <p:spPr>
          <a:xfrm>
            <a:off x="144705" y="6132612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Input 3D mesh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F52952-6035-90B6-11AC-49DA9A621BCA}"/>
              </a:ext>
            </a:extLst>
          </p:cNvPr>
          <p:cNvSpPr txBox="1">
            <a:spLocks/>
          </p:cNvSpPr>
          <p:nvPr/>
        </p:nvSpPr>
        <p:spPr>
          <a:xfrm>
            <a:off x="3628351" y="6132611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Input text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5556B3F-EC20-FC0B-B26B-5DF2B222B00C}"/>
              </a:ext>
            </a:extLst>
          </p:cNvPr>
          <p:cNvSpPr txBox="1">
            <a:spLocks/>
          </p:cNvSpPr>
          <p:nvPr/>
        </p:nvSpPr>
        <p:spPr>
          <a:xfrm>
            <a:off x="8654023" y="6132610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Output 3D mesh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EF3AB40-269F-D5A4-1400-E4CBD33434A2}"/>
              </a:ext>
            </a:extLst>
          </p:cNvPr>
          <p:cNvCxnSpPr/>
          <p:nvPr/>
        </p:nvCxnSpPr>
        <p:spPr>
          <a:xfrm>
            <a:off x="7258066" y="4733071"/>
            <a:ext cx="1440000" cy="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71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4CD66-8776-D3E7-3349-953E4275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042D-CB19-4046-5376-FA501B6FE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Main Idea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3" name="Picture 2" descr="A cartoon mouse with a face&#10;&#10;Description automatically generated">
            <a:extLst>
              <a:ext uri="{FF2B5EF4-FFF2-40B4-BE49-F238E27FC236}">
                <a16:creationId xmlns:a16="http://schemas.microsoft.com/office/drawing/2014/main" id="{24A6ABA5-26C4-1A64-7870-ED5465701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6" b="89844" l="9375" r="89844">
                        <a14:foregroundMark x1="9375" y1="30078" x2="9375" y2="35547"/>
                        <a14:foregroundMark x1="87891" y1="33984" x2="88281" y2="37500"/>
                        <a14:foregroundMark x1="88672" y1="28906" x2="88672" y2="28906"/>
                        <a14:foregroundMark x1="89453" y1="32422" x2="89453" y2="3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887" y="1351111"/>
            <a:ext cx="3459394" cy="3459394"/>
          </a:xfrm>
          <a:prstGeom prst="rect">
            <a:avLst/>
          </a:prstGeom>
        </p:spPr>
      </p:pic>
      <p:pic>
        <p:nvPicPr>
          <p:cNvPr id="14" name="Picture 13" descr="A round orange and purple circle with two dots&#10;&#10;Description automatically generated with medium confidence">
            <a:extLst>
              <a:ext uri="{FF2B5EF4-FFF2-40B4-BE49-F238E27FC236}">
                <a16:creationId xmlns:a16="http://schemas.microsoft.com/office/drawing/2014/main" id="{26E8B0B4-CBDF-2A6A-33AD-398B29255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793" y="1388145"/>
            <a:ext cx="3459394" cy="3459394"/>
          </a:xfrm>
          <a:prstGeom prst="rect">
            <a:avLst/>
          </a:prstGeom>
        </p:spPr>
      </p:pic>
      <p:pic>
        <p:nvPicPr>
          <p:cNvPr id="16" name="Picture 15" descr="A cartoon mouse face on a black background&#10;&#10;Description automatically generated">
            <a:extLst>
              <a:ext uri="{FF2B5EF4-FFF2-40B4-BE49-F238E27FC236}">
                <a16:creationId xmlns:a16="http://schemas.microsoft.com/office/drawing/2014/main" id="{E716ED73-761A-CF7F-E69F-C442BCBF9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6" b="89844" l="8594" r="89844">
                        <a14:foregroundMark x1="47266" y1="78516" x2="52734" y2="76172"/>
                        <a14:foregroundMark x1="9063" y1="31250" x2="9766" y2="33594"/>
                        <a14:foregroundMark x1="89063" y1="30078" x2="89063" y2="36719"/>
                        <a14:backgroundMark x1="7031" y1="29688" x2="7031" y2="3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309" y="1351111"/>
            <a:ext cx="3464509" cy="346450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AD6F68-7E79-39E3-52B7-FE39174378B3}"/>
              </a:ext>
            </a:extLst>
          </p:cNvPr>
          <p:cNvSpPr txBox="1">
            <a:spLocks/>
          </p:cNvSpPr>
          <p:nvPr/>
        </p:nvSpPr>
        <p:spPr>
          <a:xfrm>
            <a:off x="2858859" y="4382602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Depth rendering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3512D19-08EC-EA5D-404F-E993C4CE3B4E}"/>
              </a:ext>
            </a:extLst>
          </p:cNvPr>
          <p:cNvSpPr txBox="1">
            <a:spLocks/>
          </p:cNvSpPr>
          <p:nvPr/>
        </p:nvSpPr>
        <p:spPr>
          <a:xfrm>
            <a:off x="5947445" y="4382601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RGB image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E2BFED-15E2-2CBE-3C51-636E9A758CC8}"/>
              </a:ext>
            </a:extLst>
          </p:cNvPr>
          <p:cNvSpPr txBox="1">
            <a:spLocks/>
          </p:cNvSpPr>
          <p:nvPr/>
        </p:nvSpPr>
        <p:spPr>
          <a:xfrm>
            <a:off x="9014466" y="4374790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Normal image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6FFB9D06-156A-6E5C-BB9F-183AFA1D753F}"/>
              </a:ext>
            </a:extLst>
          </p:cNvPr>
          <p:cNvCxnSpPr/>
          <p:nvPr/>
        </p:nvCxnSpPr>
        <p:spPr>
          <a:xfrm rot="16200000" flipH="1">
            <a:off x="5974727" y="3887919"/>
            <a:ext cx="7811" cy="2700000"/>
          </a:xfrm>
          <a:prstGeom prst="curvedConnector3">
            <a:avLst>
              <a:gd name="adj1" fmla="val 3026642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B909A734-E2B1-341C-C90F-063E6F51E64E}"/>
              </a:ext>
            </a:extLst>
          </p:cNvPr>
          <p:cNvCxnSpPr/>
          <p:nvPr/>
        </p:nvCxnSpPr>
        <p:spPr>
          <a:xfrm rot="16200000" flipH="1">
            <a:off x="9176930" y="3891592"/>
            <a:ext cx="7811" cy="2700000"/>
          </a:xfrm>
          <a:prstGeom prst="curvedConnector3">
            <a:avLst>
              <a:gd name="adj1" fmla="val 3026642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060563EE-9F40-977A-BD64-D619E810B09E}"/>
              </a:ext>
            </a:extLst>
          </p:cNvPr>
          <p:cNvSpPr txBox="1">
            <a:spLocks/>
          </p:cNvSpPr>
          <p:nvPr/>
        </p:nvSpPr>
        <p:spPr>
          <a:xfrm>
            <a:off x="4315514" y="5544613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Diffusion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D9F7A65-50FF-1FE8-8A87-7F6759917D00}"/>
              </a:ext>
            </a:extLst>
          </p:cNvPr>
          <p:cNvSpPr txBox="1">
            <a:spLocks/>
          </p:cNvSpPr>
          <p:nvPr/>
        </p:nvSpPr>
        <p:spPr>
          <a:xfrm>
            <a:off x="7517717" y="5544613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Prediction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35" name="Picture 34" descr="A close up of a white ball&#10;&#10;Description automatically generated">
            <a:extLst>
              <a:ext uri="{FF2B5EF4-FFF2-40B4-BE49-F238E27FC236}">
                <a16:creationId xmlns:a16="http://schemas.microsoft.com/office/drawing/2014/main" id="{2692CC56-71D2-D4EE-9D49-A40E7643E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49" y="1597469"/>
            <a:ext cx="2862413" cy="2862413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70556377-CDC3-311E-869B-31C4D4797E5C}"/>
              </a:ext>
            </a:extLst>
          </p:cNvPr>
          <p:cNvSpPr txBox="1">
            <a:spLocks/>
          </p:cNvSpPr>
          <p:nvPr/>
        </p:nvSpPr>
        <p:spPr>
          <a:xfrm>
            <a:off x="-136882" y="4374791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Input 3D mesh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1D4498F1-23F9-B8D3-F20B-7AE00FC3D7A5}"/>
              </a:ext>
            </a:extLst>
          </p:cNvPr>
          <p:cNvCxnSpPr>
            <a:stCxn id="36" idx="2"/>
          </p:cNvCxnSpPr>
          <p:nvPr/>
        </p:nvCxnSpPr>
        <p:spPr>
          <a:xfrm rot="16200000" flipH="1">
            <a:off x="2872331" y="3900122"/>
            <a:ext cx="7811" cy="2700000"/>
          </a:xfrm>
          <a:prstGeom prst="curvedConnector3">
            <a:avLst>
              <a:gd name="adj1" fmla="val 3026642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BFACCA5C-1572-F562-81E1-52EB306CE53A}"/>
              </a:ext>
            </a:extLst>
          </p:cNvPr>
          <p:cNvSpPr txBox="1">
            <a:spLocks/>
          </p:cNvSpPr>
          <p:nvPr/>
        </p:nvSpPr>
        <p:spPr>
          <a:xfrm>
            <a:off x="1102675" y="5522341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Rendering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BE74080D-3958-5EF5-05D6-87104B02907F}"/>
              </a:ext>
            </a:extLst>
          </p:cNvPr>
          <p:cNvCxnSpPr>
            <a:cxnSpLocks/>
          </p:cNvCxnSpPr>
          <p:nvPr/>
        </p:nvCxnSpPr>
        <p:spPr>
          <a:xfrm rot="16200000" flipV="1">
            <a:off x="6216187" y="-2751384"/>
            <a:ext cx="18000" cy="9000000"/>
          </a:xfrm>
          <a:prstGeom prst="curvedConnector3">
            <a:avLst>
              <a:gd name="adj1" fmla="val 3026642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1C9FDFEF-CD5E-AEF7-78F2-E968FEF65CFD}"/>
              </a:ext>
            </a:extLst>
          </p:cNvPr>
          <p:cNvSpPr txBox="1">
            <a:spLocks/>
          </p:cNvSpPr>
          <p:nvPr/>
        </p:nvSpPr>
        <p:spPr>
          <a:xfrm>
            <a:off x="7410131" y="488216"/>
            <a:ext cx="3326235" cy="871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Refinement</a:t>
            </a:r>
            <a:endParaRPr lang="en-TW" sz="32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88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540A0-24DF-E3D2-A403-1E82DF79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tatue of a person&#10;&#10;Description automatically generated">
            <a:extLst>
              <a:ext uri="{FF2B5EF4-FFF2-40B4-BE49-F238E27FC236}">
                <a16:creationId xmlns:a16="http://schemas.microsoft.com/office/drawing/2014/main" id="{B067B7AC-5F63-1A6B-5B43-3130C95EC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2" b="93750" l="9766" r="89844">
                        <a14:foregroundMark x1="33203" y1="10156" x2="55469" y2="10938"/>
                        <a14:foregroundMark x1="30078" y1="90234" x2="63672" y2="91406"/>
                        <a14:foregroundMark x1="58203" y1="93750" x2="63672" y2="93750"/>
                        <a14:foregroundMark x1="41797" y1="7422" x2="4414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6603" y="1291583"/>
            <a:ext cx="1116329" cy="1116329"/>
          </a:xfrm>
          <a:prstGeom prst="rect">
            <a:avLst/>
          </a:prstGeom>
        </p:spPr>
      </p:pic>
      <p:pic>
        <p:nvPicPr>
          <p:cNvPr id="12" name="Picture 11" descr="A head of a statue&#10;&#10;Description automatically generated">
            <a:extLst>
              <a:ext uri="{FF2B5EF4-FFF2-40B4-BE49-F238E27FC236}">
                <a16:creationId xmlns:a16="http://schemas.microsoft.com/office/drawing/2014/main" id="{AB46A2CA-4AAA-CC0E-D9DD-BF40175D5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91406" l="9766" r="89844">
                        <a14:foregroundMark x1="37109" y1="8984" x2="50391" y2="8984"/>
                        <a14:foregroundMark x1="37109" y1="91406" x2="47656" y2="91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7495" y="2307235"/>
            <a:ext cx="1116329" cy="1116329"/>
          </a:xfrm>
          <a:prstGeom prst="rect">
            <a:avLst/>
          </a:prstGeom>
        </p:spPr>
      </p:pic>
      <p:pic>
        <p:nvPicPr>
          <p:cNvPr id="14" name="Picture 13" descr="A head of a person&#10;&#10;Description automatically generated">
            <a:extLst>
              <a:ext uri="{FF2B5EF4-FFF2-40B4-BE49-F238E27FC236}">
                <a16:creationId xmlns:a16="http://schemas.microsoft.com/office/drawing/2014/main" id="{BC7ADDFD-7C64-917D-EE11-676B42F39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94" b="92188" l="9766" r="89844">
                        <a14:foregroundMark x1="48438" y1="8984" x2="62500" y2="9375"/>
                        <a14:foregroundMark x1="43359" y1="90625" x2="60156" y2="89844"/>
                        <a14:foregroundMark x1="35156" y1="84766" x2="58594" y2="85938"/>
                        <a14:foregroundMark x1="58984" y1="85938" x2="67188" y2="89063"/>
                        <a14:foregroundMark x1="33984" y1="87109" x2="57422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5093" y="3313331"/>
            <a:ext cx="1116329" cy="1116329"/>
          </a:xfrm>
          <a:prstGeom prst="rect">
            <a:avLst/>
          </a:prstGeom>
        </p:spPr>
      </p:pic>
      <p:pic>
        <p:nvPicPr>
          <p:cNvPr id="16" name="Picture 15" descr="A statue of a person&#10;&#10;Description automatically generated">
            <a:extLst>
              <a:ext uri="{FF2B5EF4-FFF2-40B4-BE49-F238E27FC236}">
                <a16:creationId xmlns:a16="http://schemas.microsoft.com/office/drawing/2014/main" id="{A68339AA-6061-D81C-3BB8-DB3537CB8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94" b="92578" l="9766" r="89844">
                        <a14:foregroundMark x1="49219" y1="8594" x2="60938" y2="8594"/>
                        <a14:foregroundMark x1="51172" y1="90234" x2="60938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4209" y="4331263"/>
            <a:ext cx="1116329" cy="111632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7052063-B844-A7E8-A8B4-E2E9650158FF}"/>
              </a:ext>
            </a:extLst>
          </p:cNvPr>
          <p:cNvSpPr txBox="1"/>
          <p:nvPr/>
        </p:nvSpPr>
        <p:spPr>
          <a:xfrm>
            <a:off x="9037828" y="5454150"/>
            <a:ext cx="1730859" cy="557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</a:t>
            </a:r>
          </a:p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normal predictions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95D7AE3-C62C-63BB-7346-46FE920443EA}"/>
              </a:ext>
            </a:extLst>
          </p:cNvPr>
          <p:cNvSpPr/>
          <p:nvPr/>
        </p:nvSpPr>
        <p:spPr>
          <a:xfrm>
            <a:off x="9435931" y="1318004"/>
            <a:ext cx="941070" cy="4133236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7149FE-32F4-72B3-40BB-CE021071823E}"/>
              </a:ext>
            </a:extLst>
          </p:cNvPr>
          <p:cNvCxnSpPr>
            <a:cxnSpLocks/>
          </p:cNvCxnSpPr>
          <p:nvPr/>
        </p:nvCxnSpPr>
        <p:spPr>
          <a:xfrm>
            <a:off x="8854096" y="3550714"/>
            <a:ext cx="541183" cy="0"/>
          </a:xfrm>
          <a:prstGeom prst="straightConnector1">
            <a:avLst/>
          </a:prstGeom>
          <a:ln w="25400">
            <a:solidFill>
              <a:srgbClr val="0070C0">
                <a:alpha val="10000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429188-2E53-C1A7-5644-D040DFB9F798}"/>
              </a:ext>
            </a:extLst>
          </p:cNvPr>
          <p:cNvCxnSpPr>
            <a:cxnSpLocks/>
          </p:cNvCxnSpPr>
          <p:nvPr/>
        </p:nvCxnSpPr>
        <p:spPr>
          <a:xfrm>
            <a:off x="6513829" y="2529735"/>
            <a:ext cx="339990" cy="339990"/>
          </a:xfrm>
          <a:prstGeom prst="straightConnector1">
            <a:avLst/>
          </a:prstGeom>
          <a:ln w="25400">
            <a:solidFill>
              <a:srgbClr val="0070C0">
                <a:alpha val="10000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90BC609D-FA9C-A8FB-8C83-3BDCB9DDA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Method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5" name="Picture 4" descr="A low poly head sculpture&#10;&#10;Description automatically generated">
            <a:extLst>
              <a:ext uri="{FF2B5EF4-FFF2-40B4-BE49-F238E27FC236}">
                <a16:creationId xmlns:a16="http://schemas.microsoft.com/office/drawing/2014/main" id="{3EC569BF-BED3-E4FA-807E-5A3D08FDD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582" y="1332033"/>
            <a:ext cx="1190419" cy="1190419"/>
          </a:xfrm>
          <a:prstGeom prst="rect">
            <a:avLst/>
          </a:prstGeom>
        </p:spPr>
      </p:pic>
      <p:pic>
        <p:nvPicPr>
          <p:cNvPr id="8" name="Picture 7" descr="A white plastic head with a black background&#10;&#10;Description automatically generated">
            <a:extLst>
              <a:ext uri="{FF2B5EF4-FFF2-40B4-BE49-F238E27FC236}">
                <a16:creationId xmlns:a16="http://schemas.microsoft.com/office/drawing/2014/main" id="{BFC97876-65C5-673F-E5C8-7A34CD262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6800" y="2783474"/>
            <a:ext cx="1189108" cy="1189108"/>
          </a:xfrm>
          <a:prstGeom prst="rect">
            <a:avLst/>
          </a:prstGeom>
        </p:spPr>
      </p:pic>
      <p:pic>
        <p:nvPicPr>
          <p:cNvPr id="10" name="Picture 9" descr="A white sculpture of a person's face&#10;&#10;Description automatically generated">
            <a:extLst>
              <a:ext uri="{FF2B5EF4-FFF2-40B4-BE49-F238E27FC236}">
                <a16:creationId xmlns:a16="http://schemas.microsoft.com/office/drawing/2014/main" id="{1B9AA41D-6F62-D69E-8DF7-0B1158A419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5211" y="4233604"/>
            <a:ext cx="1189108" cy="118910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70D7AD-D101-1E74-53E1-BB09FD5F054B}"/>
              </a:ext>
            </a:extLst>
          </p:cNvPr>
          <p:cNvSpPr/>
          <p:nvPr/>
        </p:nvSpPr>
        <p:spPr>
          <a:xfrm>
            <a:off x="11111062" y="1304822"/>
            <a:ext cx="1002021" cy="4146416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C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>
              <a:solidFill>
                <a:schemeClr val="accent5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EDAB95-4DE5-E2B6-4F9E-11B9969B49E9}"/>
              </a:ext>
            </a:extLst>
          </p:cNvPr>
          <p:cNvCxnSpPr>
            <a:cxnSpLocks/>
          </p:cNvCxnSpPr>
          <p:nvPr/>
        </p:nvCxnSpPr>
        <p:spPr>
          <a:xfrm>
            <a:off x="10472932" y="3550714"/>
            <a:ext cx="541183" cy="0"/>
          </a:xfrm>
          <a:prstGeom prst="straightConnector1">
            <a:avLst/>
          </a:prstGeom>
          <a:ln w="25400">
            <a:solidFill>
              <a:srgbClr val="00C3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A462EC-917A-45F5-C010-821A529D2CF0}"/>
              </a:ext>
            </a:extLst>
          </p:cNvPr>
          <p:cNvSpPr txBox="1"/>
          <p:nvPr/>
        </p:nvSpPr>
        <p:spPr>
          <a:xfrm>
            <a:off x="11002598" y="5438114"/>
            <a:ext cx="1192954" cy="557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Mesh </a:t>
            </a:r>
          </a:p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optimization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B66B37-20A6-21F7-9A81-776CA404D4D9}"/>
              </a:ext>
            </a:extLst>
          </p:cNvPr>
          <p:cNvSpPr txBox="1"/>
          <p:nvPr/>
        </p:nvSpPr>
        <p:spPr>
          <a:xfrm rot="5400000">
            <a:off x="11481025" y="2503773"/>
            <a:ext cx="328936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E701B-EAA7-EA6E-5031-21E7446C4328}"/>
              </a:ext>
            </a:extLst>
          </p:cNvPr>
          <p:cNvSpPr txBox="1"/>
          <p:nvPr/>
        </p:nvSpPr>
        <p:spPr>
          <a:xfrm rot="5400000">
            <a:off x="11481025" y="3973494"/>
            <a:ext cx="328936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6D4980-EC00-7C1D-1A65-2D720DFC35C6}"/>
              </a:ext>
            </a:extLst>
          </p:cNvPr>
          <p:cNvSpPr txBox="1"/>
          <p:nvPr/>
        </p:nvSpPr>
        <p:spPr>
          <a:xfrm>
            <a:off x="4351" y="2812245"/>
            <a:ext cx="1415772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pic>
        <p:nvPicPr>
          <p:cNvPr id="23" name="Picture 22" descr="A low poly head on a black background&#10;&#10;Description automatically generated">
            <a:extLst>
              <a:ext uri="{FF2B5EF4-FFF2-40B4-BE49-F238E27FC236}">
                <a16:creationId xmlns:a16="http://schemas.microsoft.com/office/drawing/2014/main" id="{EB63981E-80C4-BED2-B6BD-4F41EBE088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9142" y="1414053"/>
            <a:ext cx="1479888" cy="1479888"/>
          </a:xfrm>
          <a:prstGeom prst="rect">
            <a:avLst/>
          </a:prstGeom>
        </p:spPr>
      </p:pic>
      <p:sp>
        <p:nvSpPr>
          <p:cNvPr id="24" name="Manual Operation 23">
            <a:extLst>
              <a:ext uri="{FF2B5EF4-FFF2-40B4-BE49-F238E27FC236}">
                <a16:creationId xmlns:a16="http://schemas.microsoft.com/office/drawing/2014/main" id="{CA1DC138-10F1-07A2-2B58-89BDCAFB0861}"/>
              </a:ext>
            </a:extLst>
          </p:cNvPr>
          <p:cNvSpPr/>
          <p:nvPr/>
        </p:nvSpPr>
        <p:spPr>
          <a:xfrm rot="5400000" flipH="1">
            <a:off x="3939523" y="4319919"/>
            <a:ext cx="1356633" cy="906053"/>
          </a:xfrm>
          <a:prstGeom prst="flowChartManualOperation">
            <a:avLst/>
          </a:prstGeom>
          <a:solidFill>
            <a:srgbClr val="FFB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26" name="Manual Operation 25">
            <a:extLst>
              <a:ext uri="{FF2B5EF4-FFF2-40B4-BE49-F238E27FC236}">
                <a16:creationId xmlns:a16="http://schemas.microsoft.com/office/drawing/2014/main" id="{79029299-C507-D7F0-6AF2-0A41BE102CC3}"/>
              </a:ext>
            </a:extLst>
          </p:cNvPr>
          <p:cNvSpPr/>
          <p:nvPr/>
        </p:nvSpPr>
        <p:spPr>
          <a:xfrm rot="16200000">
            <a:off x="2954471" y="4319916"/>
            <a:ext cx="1356631" cy="906051"/>
          </a:xfrm>
          <a:prstGeom prst="flowChartManualOperation">
            <a:avLst/>
          </a:prstGeom>
          <a:solidFill>
            <a:srgbClr val="FFB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9177A6-552D-9BA2-BF06-A259AC8585BE}"/>
              </a:ext>
            </a:extLst>
          </p:cNvPr>
          <p:cNvSpPr txBox="1"/>
          <p:nvPr/>
        </p:nvSpPr>
        <p:spPr>
          <a:xfrm>
            <a:off x="5548784" y="5497367"/>
            <a:ext cx="1148071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RGB image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82A5CF-2180-94FD-6AF1-DA6E4808CD4F}"/>
              </a:ext>
            </a:extLst>
          </p:cNvPr>
          <p:cNvSpPr txBox="1"/>
          <p:nvPr/>
        </p:nvSpPr>
        <p:spPr>
          <a:xfrm>
            <a:off x="3029339" y="5512543"/>
            <a:ext cx="209954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Single-view ControlNet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A45BC8-CAC1-A917-20F7-919ACD184E72}"/>
              </a:ext>
            </a:extLst>
          </p:cNvPr>
          <p:cNvSpPr txBox="1"/>
          <p:nvPr/>
        </p:nvSpPr>
        <p:spPr>
          <a:xfrm>
            <a:off x="153983" y="5499994"/>
            <a:ext cx="161133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text prompt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058A71-BF8B-E751-D3CF-1F5BAEF14A63}"/>
              </a:ext>
            </a:extLst>
          </p:cNvPr>
          <p:cNvSpPr txBox="1"/>
          <p:nvPr/>
        </p:nvSpPr>
        <p:spPr>
          <a:xfrm>
            <a:off x="88861" y="5092605"/>
            <a:ext cx="1754070" cy="32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1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stone figure 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C58B01F-1EA9-CC88-9F2C-E074BBA65E3D}"/>
              </a:ext>
            </a:extLst>
          </p:cNvPr>
          <p:cNvSpPr/>
          <p:nvPr/>
        </p:nvSpPr>
        <p:spPr>
          <a:xfrm>
            <a:off x="47978" y="5052851"/>
            <a:ext cx="1823348" cy="406934"/>
          </a:xfrm>
          <a:prstGeom prst="roundRect">
            <a:avLst>
              <a:gd name="adj" fmla="val 1334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7C9982-66A5-D12C-E0C3-2C044A26EC45}"/>
              </a:ext>
            </a:extLst>
          </p:cNvPr>
          <p:cNvSpPr txBox="1"/>
          <p:nvPr/>
        </p:nvSpPr>
        <p:spPr>
          <a:xfrm>
            <a:off x="1126878" y="4356970"/>
            <a:ext cx="1533690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Depth rendering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9F7EF3-9A02-2378-C69D-EEE1E2E612A0}"/>
              </a:ext>
            </a:extLst>
          </p:cNvPr>
          <p:cNvCxnSpPr>
            <a:cxnSpLocks/>
          </p:cNvCxnSpPr>
          <p:nvPr/>
        </p:nvCxnSpPr>
        <p:spPr>
          <a:xfrm>
            <a:off x="2543605" y="4356263"/>
            <a:ext cx="54398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8664460-304D-19CB-CFBF-B5FE7835E241}"/>
              </a:ext>
            </a:extLst>
          </p:cNvPr>
          <p:cNvCxnSpPr>
            <a:cxnSpLocks/>
          </p:cNvCxnSpPr>
          <p:nvPr/>
        </p:nvCxnSpPr>
        <p:spPr>
          <a:xfrm>
            <a:off x="5127659" y="4849707"/>
            <a:ext cx="54398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0CCD4D9B-ADD6-4A7C-C8E6-C3D5694037A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6327" y="3324087"/>
            <a:ext cx="815976" cy="679980"/>
          </a:xfrm>
          <a:prstGeom prst="bentConnector2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7" name="Picture 46" descr="A low polygon of a face&#10;&#10;Description automatically generated">
            <a:extLst>
              <a:ext uri="{FF2B5EF4-FFF2-40B4-BE49-F238E27FC236}">
                <a16:creationId xmlns:a16="http://schemas.microsoft.com/office/drawing/2014/main" id="{7187734C-E5A2-7DF9-75AE-ADB65EACFB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7874" y="3040471"/>
            <a:ext cx="1457302" cy="1457302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86A69F9-9B0A-5883-2B90-7001826524A9}"/>
              </a:ext>
            </a:extLst>
          </p:cNvPr>
          <p:cNvCxnSpPr>
            <a:cxnSpLocks/>
          </p:cNvCxnSpPr>
          <p:nvPr/>
        </p:nvCxnSpPr>
        <p:spPr>
          <a:xfrm>
            <a:off x="1919789" y="5256464"/>
            <a:ext cx="115596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" name="Picture 48" descr="A stone sculpture of a person's head&#10;&#10;Description automatically generated">
            <a:extLst>
              <a:ext uri="{FF2B5EF4-FFF2-40B4-BE49-F238E27FC236}">
                <a16:creationId xmlns:a16="http://schemas.microsoft.com/office/drawing/2014/main" id="{E53433DD-2E86-7D73-BDC4-C5CE6C5C8A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66" b="92578" l="9766" r="89844">
                        <a14:foregroundMark x1="32031" y1="9766" x2="55859" y2="10156"/>
                        <a14:foregroundMark x1="30078" y1="89453" x2="57422" y2="90625"/>
                        <a14:foregroundMark x1="39063" y1="92188" x2="59375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0989" y="3974575"/>
            <a:ext cx="1472773" cy="1472773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1C1C481-E2A8-68C4-E252-255DF0B5083C}"/>
              </a:ext>
            </a:extLst>
          </p:cNvPr>
          <p:cNvSpPr/>
          <p:nvPr/>
        </p:nvSpPr>
        <p:spPr>
          <a:xfrm>
            <a:off x="2604550" y="1441659"/>
            <a:ext cx="3831799" cy="1393903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DF31EF9-E0E8-A405-E426-D90DAEA1CC77}"/>
              </a:ext>
            </a:extLst>
          </p:cNvPr>
          <p:cNvCxnSpPr>
            <a:cxnSpLocks/>
          </p:cNvCxnSpPr>
          <p:nvPr/>
        </p:nvCxnSpPr>
        <p:spPr>
          <a:xfrm>
            <a:off x="1149645" y="2161090"/>
            <a:ext cx="139396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EBDB51A-5990-F90E-E6A9-33DB9C41C7A3}"/>
              </a:ext>
            </a:extLst>
          </p:cNvPr>
          <p:cNvSpPr txBox="1"/>
          <p:nvPr/>
        </p:nvSpPr>
        <p:spPr>
          <a:xfrm>
            <a:off x="6918210" y="4198854"/>
            <a:ext cx="2005677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ControlNet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41B3A8E-6C40-EFBA-F424-E19BCAAFB83B}"/>
              </a:ext>
            </a:extLst>
          </p:cNvPr>
          <p:cNvCxnSpPr>
            <a:cxnSpLocks/>
          </p:cNvCxnSpPr>
          <p:nvPr/>
        </p:nvCxnSpPr>
        <p:spPr>
          <a:xfrm>
            <a:off x="8854096" y="3550714"/>
            <a:ext cx="541183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EA7C54D-9273-1C78-768C-28EEB113780C}"/>
              </a:ext>
            </a:extLst>
          </p:cNvPr>
          <p:cNvCxnSpPr>
            <a:cxnSpLocks/>
          </p:cNvCxnSpPr>
          <p:nvPr/>
        </p:nvCxnSpPr>
        <p:spPr>
          <a:xfrm>
            <a:off x="6513829" y="2529735"/>
            <a:ext cx="339990" cy="33999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0A4046-0CA3-FC71-C3D4-3938583AE1EC}"/>
              </a:ext>
            </a:extLst>
          </p:cNvPr>
          <p:cNvCxnSpPr>
            <a:cxnSpLocks/>
          </p:cNvCxnSpPr>
          <p:nvPr/>
        </p:nvCxnSpPr>
        <p:spPr>
          <a:xfrm flipV="1">
            <a:off x="6509360" y="4139455"/>
            <a:ext cx="339990" cy="33999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Manual Operation 63">
            <a:extLst>
              <a:ext uri="{FF2B5EF4-FFF2-40B4-BE49-F238E27FC236}">
                <a16:creationId xmlns:a16="http://schemas.microsoft.com/office/drawing/2014/main" id="{32E5D70E-2AF5-597C-A06A-E6604DA18A98}"/>
              </a:ext>
            </a:extLst>
          </p:cNvPr>
          <p:cNvSpPr/>
          <p:nvPr/>
        </p:nvSpPr>
        <p:spPr>
          <a:xfrm rot="5400000" flipH="1">
            <a:off x="7707279" y="3057344"/>
            <a:ext cx="1356633" cy="906053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65" name="Manual Operation 64">
            <a:extLst>
              <a:ext uri="{FF2B5EF4-FFF2-40B4-BE49-F238E27FC236}">
                <a16:creationId xmlns:a16="http://schemas.microsoft.com/office/drawing/2014/main" id="{AE684474-CC60-87EC-614C-433AAD89FE5E}"/>
              </a:ext>
            </a:extLst>
          </p:cNvPr>
          <p:cNvSpPr/>
          <p:nvPr/>
        </p:nvSpPr>
        <p:spPr>
          <a:xfrm rot="16200000">
            <a:off x="6722227" y="3057341"/>
            <a:ext cx="1356631" cy="906051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/>
          </a:p>
        </p:txBody>
      </p:sp>
      <p:pic>
        <p:nvPicPr>
          <p:cNvPr id="68" name="Picture 67" descr="A colorful head with black background&#10;&#10;Description automatically generated">
            <a:extLst>
              <a:ext uri="{FF2B5EF4-FFF2-40B4-BE49-F238E27FC236}">
                <a16:creationId xmlns:a16="http://schemas.microsoft.com/office/drawing/2014/main" id="{0E2A950C-C1DE-F21F-C0C1-A36508E1E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3056" y="1456042"/>
            <a:ext cx="1346597" cy="1346597"/>
          </a:xfrm>
          <a:prstGeom prst="rect">
            <a:avLst/>
          </a:prstGeom>
        </p:spPr>
      </p:pic>
      <p:pic>
        <p:nvPicPr>
          <p:cNvPr id="69" name="Picture 68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CBB97ABD-83EB-CE2E-A44C-93158731C5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61804" y="1451801"/>
            <a:ext cx="1346597" cy="1346597"/>
          </a:xfrm>
          <a:prstGeom prst="rect">
            <a:avLst/>
          </a:prstGeom>
        </p:spPr>
      </p:pic>
      <p:pic>
        <p:nvPicPr>
          <p:cNvPr id="70" name="Picture 69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231EAC48-2CB7-49D2-DBC9-69F1D45DFD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86434" y="1464113"/>
            <a:ext cx="1346597" cy="1346597"/>
          </a:xfrm>
          <a:prstGeom prst="rect">
            <a:avLst/>
          </a:prstGeom>
        </p:spPr>
      </p:pic>
      <p:pic>
        <p:nvPicPr>
          <p:cNvPr id="71" name="Picture 70" descr="A colorful face with black background&#10;&#10;Description automatically generated">
            <a:extLst>
              <a:ext uri="{FF2B5EF4-FFF2-40B4-BE49-F238E27FC236}">
                <a16:creationId xmlns:a16="http://schemas.microsoft.com/office/drawing/2014/main" id="{605B0891-5E5F-9730-560A-909BFB799F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89799" y="1459426"/>
            <a:ext cx="1367862" cy="136786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88AD939-87B9-2F5C-7150-C0B8B5B464E8}"/>
              </a:ext>
            </a:extLst>
          </p:cNvPr>
          <p:cNvSpPr txBox="1"/>
          <p:nvPr/>
        </p:nvSpPr>
        <p:spPr>
          <a:xfrm>
            <a:off x="3277575" y="2839322"/>
            <a:ext cx="2565125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normal renderings</a:t>
            </a:r>
          </a:p>
        </p:txBody>
      </p:sp>
    </p:spTree>
    <p:extLst>
      <p:ext uri="{BB962C8B-B14F-4D97-AF65-F5344CB8AC3E}">
        <p14:creationId xmlns:p14="http://schemas.microsoft.com/office/powerpoint/2010/main" val="429338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anual Operation 37">
            <a:extLst>
              <a:ext uri="{FF2B5EF4-FFF2-40B4-BE49-F238E27FC236}">
                <a16:creationId xmlns:a16="http://schemas.microsoft.com/office/drawing/2014/main" id="{E15D5704-6A47-8F00-01F3-97801C6EED55}"/>
              </a:ext>
            </a:extLst>
          </p:cNvPr>
          <p:cNvSpPr/>
          <p:nvPr/>
        </p:nvSpPr>
        <p:spPr>
          <a:xfrm rot="5400000" flipH="1">
            <a:off x="3939523" y="4319919"/>
            <a:ext cx="1356633" cy="906053"/>
          </a:xfrm>
          <a:prstGeom prst="flowChartManualOperation">
            <a:avLst/>
          </a:prstGeom>
          <a:solidFill>
            <a:srgbClr val="FFB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9" name="Manual Operation 38">
            <a:extLst>
              <a:ext uri="{FF2B5EF4-FFF2-40B4-BE49-F238E27FC236}">
                <a16:creationId xmlns:a16="http://schemas.microsoft.com/office/drawing/2014/main" id="{22AA2EC5-DEE6-5B1D-970D-D0C25EB653A6}"/>
              </a:ext>
            </a:extLst>
          </p:cNvPr>
          <p:cNvSpPr/>
          <p:nvPr/>
        </p:nvSpPr>
        <p:spPr>
          <a:xfrm rot="16200000">
            <a:off x="2954471" y="4319916"/>
            <a:ext cx="1356631" cy="906051"/>
          </a:xfrm>
          <a:prstGeom prst="flowChartManualOperation">
            <a:avLst/>
          </a:prstGeom>
          <a:solidFill>
            <a:srgbClr val="FFB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882BE0-B640-253C-0A5B-D6D3869DCD86}"/>
              </a:ext>
            </a:extLst>
          </p:cNvPr>
          <p:cNvSpPr/>
          <p:nvPr/>
        </p:nvSpPr>
        <p:spPr>
          <a:xfrm>
            <a:off x="47978" y="5052851"/>
            <a:ext cx="1823348" cy="406934"/>
          </a:xfrm>
          <a:prstGeom prst="roundRect">
            <a:avLst>
              <a:gd name="adj" fmla="val 1334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889E8A-8B5C-E9E3-49F8-FAB9A4EBC076}"/>
              </a:ext>
            </a:extLst>
          </p:cNvPr>
          <p:cNvCxnSpPr>
            <a:cxnSpLocks/>
          </p:cNvCxnSpPr>
          <p:nvPr/>
        </p:nvCxnSpPr>
        <p:spPr>
          <a:xfrm>
            <a:off x="2543605" y="4356263"/>
            <a:ext cx="54398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F53ED6C-7AE3-C998-9FDA-D58B303EDD50}"/>
              </a:ext>
            </a:extLst>
          </p:cNvPr>
          <p:cNvCxnSpPr>
            <a:cxnSpLocks/>
          </p:cNvCxnSpPr>
          <p:nvPr/>
        </p:nvCxnSpPr>
        <p:spPr>
          <a:xfrm>
            <a:off x="5127659" y="4849707"/>
            <a:ext cx="54398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E0C17C60-8D5E-E3EB-0AF1-1A84A8ACF05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6327" y="3324087"/>
            <a:ext cx="815976" cy="679980"/>
          </a:xfrm>
          <a:prstGeom prst="bentConnector2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A low polygon of a face&#10;&#10;Description automatically generated">
            <a:extLst>
              <a:ext uri="{FF2B5EF4-FFF2-40B4-BE49-F238E27FC236}">
                <a16:creationId xmlns:a16="http://schemas.microsoft.com/office/drawing/2014/main" id="{9FB9364B-2760-293E-26B8-B6ACB584D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74" y="3040471"/>
            <a:ext cx="1457302" cy="1457302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4322235-8180-826A-0BC7-A1F76542EE8A}"/>
              </a:ext>
            </a:extLst>
          </p:cNvPr>
          <p:cNvCxnSpPr>
            <a:cxnSpLocks/>
          </p:cNvCxnSpPr>
          <p:nvPr/>
        </p:nvCxnSpPr>
        <p:spPr>
          <a:xfrm>
            <a:off x="1919789" y="5256464"/>
            <a:ext cx="115596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5" name="Picture 64" descr="A low poly head on a black background&#10;&#10;Description automatically generated">
            <a:extLst>
              <a:ext uri="{FF2B5EF4-FFF2-40B4-BE49-F238E27FC236}">
                <a16:creationId xmlns:a16="http://schemas.microsoft.com/office/drawing/2014/main" id="{AB880A0E-86D4-912A-2002-9B1E9F30E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142" y="1414053"/>
            <a:ext cx="1479888" cy="1479888"/>
          </a:xfrm>
          <a:prstGeom prst="rect">
            <a:avLst/>
          </a:prstGeom>
        </p:spPr>
      </p:pic>
      <p:pic>
        <p:nvPicPr>
          <p:cNvPr id="7" name="Picture 6" descr="A stone sculpture of a person's head&#10;&#10;Description automatically generated">
            <a:extLst>
              <a:ext uri="{FF2B5EF4-FFF2-40B4-BE49-F238E27FC236}">
                <a16:creationId xmlns:a16="http://schemas.microsoft.com/office/drawing/2014/main" id="{9C5F9E42-E8B5-1C5D-FF5E-52B46CA94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66" b="92578" l="9766" r="89844">
                        <a14:foregroundMark x1="32031" y1="9766" x2="55859" y2="10156"/>
                        <a14:foregroundMark x1="30078" y1="89453" x2="57422" y2="90625"/>
                        <a14:foregroundMark x1="39063" y1="92188" x2="59375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0989" y="3974575"/>
            <a:ext cx="1472773" cy="14727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ADAEF7-096B-A847-4F33-938AC1E89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Single-view ControlNet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05831-FA37-6738-020A-CDE660D326BC}"/>
              </a:ext>
            </a:extLst>
          </p:cNvPr>
          <p:cNvSpPr txBox="1"/>
          <p:nvPr/>
        </p:nvSpPr>
        <p:spPr>
          <a:xfrm>
            <a:off x="4351" y="2812245"/>
            <a:ext cx="1415772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D2EC6-F245-C5FD-94D2-A75328B0B281}"/>
              </a:ext>
            </a:extLst>
          </p:cNvPr>
          <p:cNvSpPr txBox="1"/>
          <p:nvPr/>
        </p:nvSpPr>
        <p:spPr>
          <a:xfrm>
            <a:off x="5548784" y="5497367"/>
            <a:ext cx="1148071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RGB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3C598-8489-2302-CEF1-6C37A02F59C3}"/>
              </a:ext>
            </a:extLst>
          </p:cNvPr>
          <p:cNvSpPr txBox="1"/>
          <p:nvPr/>
        </p:nvSpPr>
        <p:spPr>
          <a:xfrm>
            <a:off x="3029339" y="5512543"/>
            <a:ext cx="209954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Single-view ControlNet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6CD63D-1BAB-BE95-B5EE-49EE601B5A74}"/>
              </a:ext>
            </a:extLst>
          </p:cNvPr>
          <p:cNvSpPr txBox="1"/>
          <p:nvPr/>
        </p:nvSpPr>
        <p:spPr>
          <a:xfrm>
            <a:off x="153983" y="5499994"/>
            <a:ext cx="161133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text prompt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967E4-9991-DF55-685D-64771AA3D73E}"/>
              </a:ext>
            </a:extLst>
          </p:cNvPr>
          <p:cNvSpPr txBox="1"/>
          <p:nvPr/>
        </p:nvSpPr>
        <p:spPr>
          <a:xfrm>
            <a:off x="88861" y="5092605"/>
            <a:ext cx="1754070" cy="32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1" i="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stone figure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38160-4CB4-AA49-17BC-317D48623ED3}"/>
              </a:ext>
            </a:extLst>
          </p:cNvPr>
          <p:cNvSpPr txBox="1"/>
          <p:nvPr/>
        </p:nvSpPr>
        <p:spPr>
          <a:xfrm>
            <a:off x="1126878" y="4356970"/>
            <a:ext cx="1533690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Depth rendering</a:t>
            </a:r>
          </a:p>
        </p:txBody>
      </p:sp>
    </p:spTree>
    <p:extLst>
      <p:ext uri="{BB962C8B-B14F-4D97-AF65-F5344CB8AC3E}">
        <p14:creationId xmlns:p14="http://schemas.microsoft.com/office/powerpoint/2010/main" val="102398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65929-356B-21C6-985B-BB7348A6D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tatue of a person&#10;&#10;Description automatically generated">
            <a:extLst>
              <a:ext uri="{FF2B5EF4-FFF2-40B4-BE49-F238E27FC236}">
                <a16:creationId xmlns:a16="http://schemas.microsoft.com/office/drawing/2014/main" id="{3CF23B50-D338-C29A-7B6F-559E808C8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22" b="93750" l="9766" r="89844">
                        <a14:foregroundMark x1="33203" y1="10156" x2="55469" y2="10938"/>
                        <a14:foregroundMark x1="30078" y1="90234" x2="63672" y2="91406"/>
                        <a14:foregroundMark x1="58203" y1="93750" x2="63672" y2="93750"/>
                        <a14:foregroundMark x1="41797" y1="7422" x2="4414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6603" y="1291583"/>
            <a:ext cx="1116329" cy="1116329"/>
          </a:xfrm>
          <a:prstGeom prst="rect">
            <a:avLst/>
          </a:prstGeom>
        </p:spPr>
      </p:pic>
      <p:pic>
        <p:nvPicPr>
          <p:cNvPr id="12" name="Picture 11" descr="A head of a statue&#10;&#10;Description automatically generated">
            <a:extLst>
              <a:ext uri="{FF2B5EF4-FFF2-40B4-BE49-F238E27FC236}">
                <a16:creationId xmlns:a16="http://schemas.microsoft.com/office/drawing/2014/main" id="{5E1BB09C-A334-36C8-619D-A0A40AEE9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91406" l="9766" r="89844">
                        <a14:foregroundMark x1="37109" y1="8984" x2="50391" y2="8984"/>
                        <a14:foregroundMark x1="37109" y1="91406" x2="47656" y2="91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7495" y="2307235"/>
            <a:ext cx="1116329" cy="1116329"/>
          </a:xfrm>
          <a:prstGeom prst="rect">
            <a:avLst/>
          </a:prstGeom>
        </p:spPr>
      </p:pic>
      <p:pic>
        <p:nvPicPr>
          <p:cNvPr id="14" name="Picture 13" descr="A head of a person&#10;&#10;Description automatically generated">
            <a:extLst>
              <a:ext uri="{FF2B5EF4-FFF2-40B4-BE49-F238E27FC236}">
                <a16:creationId xmlns:a16="http://schemas.microsoft.com/office/drawing/2014/main" id="{B5245DA8-65D1-CB18-FC79-69FCB4A48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94" b="92188" l="9766" r="89844">
                        <a14:foregroundMark x1="48438" y1="8984" x2="62500" y2="9375"/>
                        <a14:foregroundMark x1="43359" y1="90625" x2="60156" y2="89844"/>
                        <a14:foregroundMark x1="35156" y1="84766" x2="58594" y2="85938"/>
                        <a14:foregroundMark x1="58984" y1="85938" x2="67188" y2="89063"/>
                        <a14:foregroundMark x1="33984" y1="87109" x2="57422" y2="9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5093" y="3313331"/>
            <a:ext cx="1116329" cy="1116329"/>
          </a:xfrm>
          <a:prstGeom prst="rect">
            <a:avLst/>
          </a:prstGeom>
        </p:spPr>
      </p:pic>
      <p:pic>
        <p:nvPicPr>
          <p:cNvPr id="16" name="Picture 15" descr="A statue of a person&#10;&#10;Description automatically generated">
            <a:extLst>
              <a:ext uri="{FF2B5EF4-FFF2-40B4-BE49-F238E27FC236}">
                <a16:creationId xmlns:a16="http://schemas.microsoft.com/office/drawing/2014/main" id="{734E0616-6DFB-694F-9164-97EF9D1B3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94" b="92578" l="9766" r="89844">
                        <a14:foregroundMark x1="49219" y1="8594" x2="60938" y2="8594"/>
                        <a14:foregroundMark x1="51172" y1="90234" x2="60938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4209" y="4331263"/>
            <a:ext cx="1116329" cy="111632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1A71F03-BC08-45EC-38FA-5B88CEAAA3FF}"/>
              </a:ext>
            </a:extLst>
          </p:cNvPr>
          <p:cNvSpPr/>
          <p:nvPr/>
        </p:nvSpPr>
        <p:spPr>
          <a:xfrm>
            <a:off x="2604550" y="1441659"/>
            <a:ext cx="3831799" cy="1393903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8" name="Manual Operation 37">
            <a:extLst>
              <a:ext uri="{FF2B5EF4-FFF2-40B4-BE49-F238E27FC236}">
                <a16:creationId xmlns:a16="http://schemas.microsoft.com/office/drawing/2014/main" id="{F5BD4CB3-9019-8B23-77FB-A8D360F75426}"/>
              </a:ext>
            </a:extLst>
          </p:cNvPr>
          <p:cNvSpPr/>
          <p:nvPr/>
        </p:nvSpPr>
        <p:spPr>
          <a:xfrm rot="5400000" flipH="1">
            <a:off x="3939523" y="4319919"/>
            <a:ext cx="1356633" cy="906053"/>
          </a:xfrm>
          <a:prstGeom prst="flowChartManualOperation">
            <a:avLst/>
          </a:prstGeom>
          <a:solidFill>
            <a:srgbClr val="FFB8B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9" name="Manual Operation 38">
            <a:extLst>
              <a:ext uri="{FF2B5EF4-FFF2-40B4-BE49-F238E27FC236}">
                <a16:creationId xmlns:a16="http://schemas.microsoft.com/office/drawing/2014/main" id="{B50B973E-88FB-822F-C59A-5E11CB1660A2}"/>
              </a:ext>
            </a:extLst>
          </p:cNvPr>
          <p:cNvSpPr/>
          <p:nvPr/>
        </p:nvSpPr>
        <p:spPr>
          <a:xfrm rot="16200000">
            <a:off x="2954471" y="4319916"/>
            <a:ext cx="1356631" cy="906051"/>
          </a:xfrm>
          <a:prstGeom prst="flowChartManualOperation">
            <a:avLst/>
          </a:prstGeom>
          <a:solidFill>
            <a:srgbClr val="FFB8BE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EAC11CE-AE14-42FB-159E-ABE508CBCD8F}"/>
              </a:ext>
            </a:extLst>
          </p:cNvPr>
          <p:cNvCxnSpPr>
            <a:cxnSpLocks/>
          </p:cNvCxnSpPr>
          <p:nvPr/>
        </p:nvCxnSpPr>
        <p:spPr>
          <a:xfrm>
            <a:off x="1149645" y="2161090"/>
            <a:ext cx="139396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A9644A4-8D8A-D9CC-7D37-80800BD7EA98}"/>
              </a:ext>
            </a:extLst>
          </p:cNvPr>
          <p:cNvSpPr/>
          <p:nvPr/>
        </p:nvSpPr>
        <p:spPr>
          <a:xfrm>
            <a:off x="9435931" y="1318004"/>
            <a:ext cx="941070" cy="4133236"/>
          </a:xfrm>
          <a:prstGeom prst="roundRect">
            <a:avLst>
              <a:gd name="adj" fmla="val 13349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6923362-4FF6-DB64-1857-D7ECD9469FB3}"/>
              </a:ext>
            </a:extLst>
          </p:cNvPr>
          <p:cNvCxnSpPr>
            <a:cxnSpLocks/>
          </p:cNvCxnSpPr>
          <p:nvPr/>
        </p:nvCxnSpPr>
        <p:spPr>
          <a:xfrm>
            <a:off x="8854096" y="3550714"/>
            <a:ext cx="541183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E591CE-840E-7AAB-9930-D4EA486368A1}"/>
              </a:ext>
            </a:extLst>
          </p:cNvPr>
          <p:cNvSpPr/>
          <p:nvPr/>
        </p:nvSpPr>
        <p:spPr>
          <a:xfrm>
            <a:off x="47978" y="5052851"/>
            <a:ext cx="1823348" cy="406934"/>
          </a:xfrm>
          <a:prstGeom prst="roundRect">
            <a:avLst>
              <a:gd name="adj" fmla="val 13349"/>
            </a:avLst>
          </a:prstGeom>
          <a:noFill/>
          <a:ln w="19050">
            <a:solidFill>
              <a:schemeClr val="tx1">
                <a:alpha val="1017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56687C-6652-FE7F-647A-298E16189DDA}"/>
              </a:ext>
            </a:extLst>
          </p:cNvPr>
          <p:cNvCxnSpPr>
            <a:cxnSpLocks/>
          </p:cNvCxnSpPr>
          <p:nvPr/>
        </p:nvCxnSpPr>
        <p:spPr>
          <a:xfrm>
            <a:off x="6513829" y="2529735"/>
            <a:ext cx="339990" cy="33999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4831DD0-71F3-0C9E-DC40-096AD9B961EA}"/>
              </a:ext>
            </a:extLst>
          </p:cNvPr>
          <p:cNvCxnSpPr>
            <a:cxnSpLocks/>
          </p:cNvCxnSpPr>
          <p:nvPr/>
        </p:nvCxnSpPr>
        <p:spPr>
          <a:xfrm flipV="1">
            <a:off x="6509360" y="4139455"/>
            <a:ext cx="339990" cy="33999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005697-693D-FF42-09A1-E47896B316E4}"/>
              </a:ext>
            </a:extLst>
          </p:cNvPr>
          <p:cNvCxnSpPr>
            <a:cxnSpLocks/>
          </p:cNvCxnSpPr>
          <p:nvPr/>
        </p:nvCxnSpPr>
        <p:spPr>
          <a:xfrm>
            <a:off x="2543605" y="4356263"/>
            <a:ext cx="543984" cy="0"/>
          </a:xfrm>
          <a:prstGeom prst="straightConnector1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819B3B-C29B-DD52-9155-8435030FC27F}"/>
              </a:ext>
            </a:extLst>
          </p:cNvPr>
          <p:cNvCxnSpPr>
            <a:cxnSpLocks/>
          </p:cNvCxnSpPr>
          <p:nvPr/>
        </p:nvCxnSpPr>
        <p:spPr>
          <a:xfrm>
            <a:off x="5127659" y="4849707"/>
            <a:ext cx="543984" cy="0"/>
          </a:xfrm>
          <a:prstGeom prst="straightConnector1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Manual Operation 32">
            <a:extLst>
              <a:ext uri="{FF2B5EF4-FFF2-40B4-BE49-F238E27FC236}">
                <a16:creationId xmlns:a16="http://schemas.microsoft.com/office/drawing/2014/main" id="{C1CA32CE-7D04-B053-0713-0FCF611AC040}"/>
              </a:ext>
            </a:extLst>
          </p:cNvPr>
          <p:cNvSpPr/>
          <p:nvPr/>
        </p:nvSpPr>
        <p:spPr>
          <a:xfrm rot="5400000" flipH="1">
            <a:off x="7707279" y="3057344"/>
            <a:ext cx="1356633" cy="906053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/>
          </a:p>
        </p:txBody>
      </p:sp>
      <p:sp>
        <p:nvSpPr>
          <p:cNvPr id="34" name="Manual Operation 33">
            <a:extLst>
              <a:ext uri="{FF2B5EF4-FFF2-40B4-BE49-F238E27FC236}">
                <a16:creationId xmlns:a16="http://schemas.microsoft.com/office/drawing/2014/main" id="{8509C1A7-75E6-9E3A-D454-81F157488834}"/>
              </a:ext>
            </a:extLst>
          </p:cNvPr>
          <p:cNvSpPr/>
          <p:nvPr/>
        </p:nvSpPr>
        <p:spPr>
          <a:xfrm rot="16200000">
            <a:off x="6722227" y="3057341"/>
            <a:ext cx="1356631" cy="906051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/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D19F07B1-1E2E-4ABF-84FF-9B1C37314E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6327" y="3324087"/>
            <a:ext cx="815976" cy="679980"/>
          </a:xfrm>
          <a:prstGeom prst="bentConnector2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 descr="A low polygon of a face&#10;&#10;Description automatically generated">
            <a:extLst>
              <a:ext uri="{FF2B5EF4-FFF2-40B4-BE49-F238E27FC236}">
                <a16:creationId xmlns:a16="http://schemas.microsoft.com/office/drawing/2014/main" id="{5B2653AC-351B-7F01-B021-EA3F27A8142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</a:blip>
          <a:stretch>
            <a:fillRect/>
          </a:stretch>
        </p:blipFill>
        <p:spPr>
          <a:xfrm>
            <a:off x="1167874" y="3040471"/>
            <a:ext cx="1457302" cy="1457302"/>
          </a:xfrm>
          <a:prstGeom prst="rect">
            <a:avLst/>
          </a:prstGeom>
        </p:spPr>
      </p:pic>
      <p:pic>
        <p:nvPicPr>
          <p:cNvPr id="32" name="Picture 31" descr="A colorful head with black background&#10;&#10;Description automatically generated">
            <a:extLst>
              <a:ext uri="{FF2B5EF4-FFF2-40B4-BE49-F238E27FC236}">
                <a16:creationId xmlns:a16="http://schemas.microsoft.com/office/drawing/2014/main" id="{ABA29110-261F-99D6-B4DB-29E8DDF611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3056" y="1456042"/>
            <a:ext cx="1346597" cy="1346597"/>
          </a:xfrm>
          <a:prstGeom prst="rect">
            <a:avLst/>
          </a:prstGeom>
        </p:spPr>
      </p:pic>
      <p:pic>
        <p:nvPicPr>
          <p:cNvPr id="42" name="Picture 41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86DBA8D9-ADB1-6D61-9B59-B354217C7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1804" y="1451801"/>
            <a:ext cx="1346597" cy="1346597"/>
          </a:xfrm>
          <a:prstGeom prst="rect">
            <a:avLst/>
          </a:prstGeom>
        </p:spPr>
      </p:pic>
      <p:pic>
        <p:nvPicPr>
          <p:cNvPr id="44" name="Picture 43" descr="A colorful object on a black background&#10;&#10;Description automatically generated">
            <a:extLst>
              <a:ext uri="{FF2B5EF4-FFF2-40B4-BE49-F238E27FC236}">
                <a16:creationId xmlns:a16="http://schemas.microsoft.com/office/drawing/2014/main" id="{7B7DFDF0-3F66-D250-C6F1-D989A598C5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6434" y="1464113"/>
            <a:ext cx="1346597" cy="1346597"/>
          </a:xfrm>
          <a:prstGeom prst="rect">
            <a:avLst/>
          </a:prstGeom>
        </p:spPr>
      </p:pic>
      <p:pic>
        <p:nvPicPr>
          <p:cNvPr id="46" name="Picture 45" descr="A colorful face with black background&#10;&#10;Description automatically generated">
            <a:extLst>
              <a:ext uri="{FF2B5EF4-FFF2-40B4-BE49-F238E27FC236}">
                <a16:creationId xmlns:a16="http://schemas.microsoft.com/office/drawing/2014/main" id="{4811259A-11F9-0911-9B75-2F721D0CD1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9799" y="1459426"/>
            <a:ext cx="1367862" cy="1367862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52102-A6BF-A78F-53AB-35E6161A1B40}"/>
              </a:ext>
            </a:extLst>
          </p:cNvPr>
          <p:cNvCxnSpPr>
            <a:cxnSpLocks/>
          </p:cNvCxnSpPr>
          <p:nvPr/>
        </p:nvCxnSpPr>
        <p:spPr>
          <a:xfrm>
            <a:off x="1919789" y="5256464"/>
            <a:ext cx="1155967" cy="0"/>
          </a:xfrm>
          <a:prstGeom prst="straightConnector1">
            <a:avLst/>
          </a:prstGeom>
          <a:ln w="25400">
            <a:solidFill>
              <a:srgbClr val="FF0000">
                <a:alpha val="10029"/>
              </a:srgbClr>
            </a:solidFill>
            <a:tailEnd type="triangle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5" name="Picture 64" descr="A low poly head on a black background&#10;&#10;Description automatically generated">
            <a:extLst>
              <a:ext uri="{FF2B5EF4-FFF2-40B4-BE49-F238E27FC236}">
                <a16:creationId xmlns:a16="http://schemas.microsoft.com/office/drawing/2014/main" id="{159ECB6C-3A7A-D292-F547-A0C6CD95B8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19142" y="1414053"/>
            <a:ext cx="1479888" cy="1479888"/>
          </a:xfrm>
          <a:prstGeom prst="rect">
            <a:avLst/>
          </a:prstGeom>
        </p:spPr>
      </p:pic>
      <p:pic>
        <p:nvPicPr>
          <p:cNvPr id="7" name="Picture 6" descr="A stone sculpture of a person's head&#10;&#10;Description automatically generated">
            <a:extLst>
              <a:ext uri="{FF2B5EF4-FFF2-40B4-BE49-F238E27FC236}">
                <a16:creationId xmlns:a16="http://schemas.microsoft.com/office/drawing/2014/main" id="{A19297F1-FCB9-EDBF-DF65-B87726892D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66" b="92578" l="9766" r="89844">
                        <a14:foregroundMark x1="32031" y1="9766" x2="55859" y2="10156"/>
                        <a14:foregroundMark x1="30078" y1="89453" x2="57422" y2="90625"/>
                        <a14:foregroundMark x1="39063" y1="92188" x2="59375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0989" y="3974575"/>
            <a:ext cx="1472773" cy="14727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BF3D7C-BFA1-4228-9037-B5DE774F3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84" y="0"/>
            <a:ext cx="11816615" cy="110690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Multi-view ControlNet</a:t>
            </a:r>
            <a:endParaRPr lang="en-TW" sz="4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7607D-CA9E-1BD9-791A-4E1E532BEDAF}"/>
              </a:ext>
            </a:extLst>
          </p:cNvPr>
          <p:cNvSpPr txBox="1"/>
          <p:nvPr/>
        </p:nvSpPr>
        <p:spPr>
          <a:xfrm>
            <a:off x="9037828" y="5454150"/>
            <a:ext cx="1730859" cy="557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</a:t>
            </a:r>
          </a:p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normal predictions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28D585-9922-5255-B1D6-BB4944C0AF24}"/>
              </a:ext>
            </a:extLst>
          </p:cNvPr>
          <p:cNvSpPr txBox="1"/>
          <p:nvPr/>
        </p:nvSpPr>
        <p:spPr>
          <a:xfrm>
            <a:off x="4351" y="2812245"/>
            <a:ext cx="1415772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3D mesh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881F9-8DFD-9C74-2B73-C95AD4BE36D4}"/>
              </a:ext>
            </a:extLst>
          </p:cNvPr>
          <p:cNvSpPr txBox="1"/>
          <p:nvPr/>
        </p:nvSpPr>
        <p:spPr>
          <a:xfrm>
            <a:off x="5548784" y="5497367"/>
            <a:ext cx="1148071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RGB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48E7A-0D6E-BA9C-E35A-FDAC93D0702D}"/>
              </a:ext>
            </a:extLst>
          </p:cNvPr>
          <p:cNvSpPr txBox="1"/>
          <p:nvPr/>
        </p:nvSpPr>
        <p:spPr>
          <a:xfrm>
            <a:off x="6918210" y="4198854"/>
            <a:ext cx="2005677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ControlNet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D5C7B5-07D0-F24F-3935-A493525B5239}"/>
              </a:ext>
            </a:extLst>
          </p:cNvPr>
          <p:cNvSpPr txBox="1"/>
          <p:nvPr/>
        </p:nvSpPr>
        <p:spPr>
          <a:xfrm>
            <a:off x="3277575" y="2839322"/>
            <a:ext cx="2565125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Multi-view normal renderings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620BB2-4C06-78D9-E8C2-FA3D9A880326}"/>
              </a:ext>
            </a:extLst>
          </p:cNvPr>
          <p:cNvSpPr txBox="1"/>
          <p:nvPr/>
        </p:nvSpPr>
        <p:spPr>
          <a:xfrm>
            <a:off x="3029339" y="5512543"/>
            <a:ext cx="209954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Single-view ControlNet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1BE62-7664-68AA-EA18-B40BA8779017}"/>
              </a:ext>
            </a:extLst>
          </p:cNvPr>
          <p:cNvSpPr txBox="1"/>
          <p:nvPr/>
        </p:nvSpPr>
        <p:spPr>
          <a:xfrm>
            <a:off x="153983" y="5499994"/>
            <a:ext cx="1611339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Input text prompt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09758B-8870-7C9D-10F8-FA71384A5620}"/>
              </a:ext>
            </a:extLst>
          </p:cNvPr>
          <p:cNvSpPr txBox="1"/>
          <p:nvPr/>
        </p:nvSpPr>
        <p:spPr>
          <a:xfrm>
            <a:off x="88861" y="5092605"/>
            <a:ext cx="1754070" cy="32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1" i="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&gt;_: A stone figure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3E9B6-CD4A-9CC2-1220-7ED1139F0BA8}"/>
              </a:ext>
            </a:extLst>
          </p:cNvPr>
          <p:cNvSpPr txBox="1"/>
          <p:nvPr/>
        </p:nvSpPr>
        <p:spPr>
          <a:xfrm>
            <a:off x="1126878" y="4356970"/>
            <a:ext cx="1533690" cy="324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11" dirty="0">
                <a:solidFill>
                  <a:schemeClr val="bg1">
                    <a:lumMod val="85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Linux Biolinum" panose="02000503000000000000" pitchFamily="2" charset="0"/>
              </a:rPr>
              <a:t>Depth rendering</a:t>
            </a:r>
          </a:p>
        </p:txBody>
      </p:sp>
    </p:spTree>
    <p:extLst>
      <p:ext uri="{BB962C8B-B14F-4D97-AF65-F5344CB8AC3E}">
        <p14:creationId xmlns:p14="http://schemas.microsoft.com/office/powerpoint/2010/main" val="559107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12204</TotalTime>
  <Words>519</Words>
  <Application>Microsoft Macintosh PowerPoint</Application>
  <PresentationFormat>Widescreen</PresentationFormat>
  <Paragraphs>176</Paragraphs>
  <Slides>18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LinLibertineT</vt:lpstr>
      <vt:lpstr>Söhne</vt:lpstr>
      <vt:lpstr>Arial</vt:lpstr>
      <vt:lpstr>Calibri</vt:lpstr>
      <vt:lpstr>Calibri Light</vt:lpstr>
      <vt:lpstr>Helvetica Neue</vt:lpstr>
      <vt:lpstr>Helvetica Neue Thin</vt:lpstr>
      <vt:lpstr>Linux Biolinum</vt:lpstr>
      <vt:lpstr>Office Theme</vt:lpstr>
      <vt:lpstr>PowerPoint Presentation</vt:lpstr>
      <vt:lpstr>PowerPoint Presentation</vt:lpstr>
      <vt:lpstr>PowerPoint Presentation</vt:lpstr>
      <vt:lpstr>PowerPoint Presentation</vt:lpstr>
      <vt:lpstr>Our Work: Text-guided Mesh Refinement</vt:lpstr>
      <vt:lpstr>Main Idea</vt:lpstr>
      <vt:lpstr>Method</vt:lpstr>
      <vt:lpstr>Single-view ControlNet</vt:lpstr>
      <vt:lpstr>Multi-view ControlNet</vt:lpstr>
      <vt:lpstr>Mesh Refinement</vt:lpstr>
      <vt:lpstr>Mesh Optimization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Yun-Chun Chen</dc:creator>
  <cp:lastModifiedBy>Yun-Chun Chen</cp:lastModifiedBy>
  <cp:revision>622</cp:revision>
  <dcterms:created xsi:type="dcterms:W3CDTF">2023-08-06T06:51:26Z</dcterms:created>
  <dcterms:modified xsi:type="dcterms:W3CDTF">2024-12-04T02:40:33Z</dcterms:modified>
</cp:coreProperties>
</file>